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256" r:id="rId2"/>
    <p:sldId id="257" r:id="rId3"/>
    <p:sldId id="279" r:id="rId4"/>
    <p:sldId id="299" r:id="rId5"/>
    <p:sldId id="258" r:id="rId6"/>
    <p:sldId id="298" r:id="rId7"/>
    <p:sldId id="259" r:id="rId8"/>
    <p:sldId id="300" r:id="rId9"/>
    <p:sldId id="260" r:id="rId10"/>
    <p:sldId id="261" r:id="rId11"/>
    <p:sldId id="304" r:id="rId12"/>
    <p:sldId id="308" r:id="rId13"/>
    <p:sldId id="262" r:id="rId14"/>
    <p:sldId id="307" r:id="rId15"/>
    <p:sldId id="306" r:id="rId16"/>
    <p:sldId id="263" r:id="rId17"/>
    <p:sldId id="310" r:id="rId18"/>
    <p:sldId id="265" r:id="rId19"/>
    <p:sldId id="309" r:id="rId20"/>
    <p:sldId id="352" r:id="rId21"/>
    <p:sldId id="313" r:id="rId22"/>
    <p:sldId id="315" r:id="rId23"/>
    <p:sldId id="311" r:id="rId24"/>
    <p:sldId id="351" r:id="rId25"/>
    <p:sldId id="316" r:id="rId26"/>
    <p:sldId id="355" r:id="rId27"/>
    <p:sldId id="314" r:id="rId28"/>
    <p:sldId id="317" r:id="rId29"/>
    <p:sldId id="318" r:id="rId30"/>
    <p:sldId id="319" r:id="rId31"/>
    <p:sldId id="320" r:id="rId32"/>
    <p:sldId id="322" r:id="rId33"/>
    <p:sldId id="356" r:id="rId34"/>
    <p:sldId id="357" r:id="rId35"/>
    <p:sldId id="312" r:id="rId36"/>
    <p:sldId id="324" r:id="rId37"/>
    <p:sldId id="358" r:id="rId38"/>
    <p:sldId id="325" r:id="rId39"/>
    <p:sldId id="359" r:id="rId40"/>
    <p:sldId id="326" r:id="rId41"/>
    <p:sldId id="360" r:id="rId42"/>
    <p:sldId id="327" r:id="rId43"/>
    <p:sldId id="328" r:id="rId44"/>
    <p:sldId id="329" r:id="rId45"/>
    <p:sldId id="363" r:id="rId46"/>
    <p:sldId id="362" r:id="rId47"/>
    <p:sldId id="364" r:id="rId48"/>
    <p:sldId id="354" r:id="rId49"/>
    <p:sldId id="330" r:id="rId50"/>
    <p:sldId id="331" r:id="rId51"/>
    <p:sldId id="323" r:id="rId52"/>
    <p:sldId id="333" r:id="rId53"/>
    <p:sldId id="334" r:id="rId54"/>
    <p:sldId id="332" r:id="rId55"/>
    <p:sldId id="264" r:id="rId56"/>
    <p:sldId id="276" r:id="rId57"/>
    <p:sldId id="277" r:id="rId58"/>
    <p:sldId id="361" r:id="rId59"/>
    <p:sldId id="367" r:id="rId60"/>
    <p:sldId id="368" r:id="rId61"/>
    <p:sldId id="369" r:id="rId62"/>
    <p:sldId id="371" r:id="rId63"/>
    <p:sldId id="273" r:id="rId64"/>
    <p:sldId id="274" r:id="rId65"/>
    <p:sldId id="373" r:id="rId66"/>
    <p:sldId id="375" r:id="rId67"/>
    <p:sldId id="337" r:id="rId68"/>
    <p:sldId id="346" r:id="rId69"/>
    <p:sldId id="335" r:id="rId70"/>
    <p:sldId id="336" r:id="rId71"/>
    <p:sldId id="377" r:id="rId72"/>
    <p:sldId id="338" r:id="rId73"/>
    <p:sldId id="339" r:id="rId74"/>
    <p:sldId id="342" r:id="rId75"/>
    <p:sldId id="340" r:id="rId76"/>
    <p:sldId id="341" r:id="rId77"/>
    <p:sldId id="344" r:id="rId78"/>
    <p:sldId id="343" r:id="rId79"/>
    <p:sldId id="321" r:id="rId80"/>
    <p:sldId id="347" r:id="rId81"/>
    <p:sldId id="278" r:id="rId82"/>
    <p:sldId id="370" r:id="rId83"/>
    <p:sldId id="379" r:id="rId84"/>
    <p:sldId id="419" r:id="rId85"/>
    <p:sldId id="417" r:id="rId86"/>
    <p:sldId id="421" r:id="rId87"/>
    <p:sldId id="406" r:id="rId88"/>
    <p:sldId id="282" r:id="rId89"/>
    <p:sldId id="283" r:id="rId90"/>
    <p:sldId id="292" r:id="rId91"/>
    <p:sldId id="286" r:id="rId92"/>
    <p:sldId id="285" r:id="rId93"/>
    <p:sldId id="284" r:id="rId94"/>
    <p:sldId id="289" r:id="rId95"/>
    <p:sldId id="288" r:id="rId96"/>
    <p:sldId id="287" r:id="rId97"/>
    <p:sldId id="294" r:id="rId98"/>
    <p:sldId id="291" r:id="rId99"/>
    <p:sldId id="293" r:id="rId100"/>
    <p:sldId id="290" r:id="rId101"/>
    <p:sldId id="297" r:id="rId102"/>
    <p:sldId id="295" r:id="rId103"/>
    <p:sldId id="345" r:id="rId104"/>
    <p:sldId id="349" r:id="rId105"/>
    <p:sldId id="348" r:id="rId106"/>
    <p:sldId id="350" r:id="rId107"/>
    <p:sldId id="366" r:id="rId108"/>
    <p:sldId id="380" r:id="rId109"/>
    <p:sldId id="365" r:id="rId110"/>
    <p:sldId id="353" r:id="rId111"/>
    <p:sldId id="374" r:id="rId112"/>
    <p:sldId id="378" r:id="rId113"/>
    <p:sldId id="381" r:id="rId114"/>
    <p:sldId id="372" r:id="rId115"/>
    <p:sldId id="384" r:id="rId116"/>
    <p:sldId id="383" r:id="rId117"/>
    <p:sldId id="382" r:id="rId118"/>
    <p:sldId id="376" r:id="rId119"/>
    <p:sldId id="386" r:id="rId120"/>
    <p:sldId id="391" r:id="rId121"/>
    <p:sldId id="390" r:id="rId122"/>
    <p:sldId id="392" r:id="rId123"/>
    <p:sldId id="385" r:id="rId124"/>
    <p:sldId id="396" r:id="rId125"/>
    <p:sldId id="389" r:id="rId126"/>
    <p:sldId id="395" r:id="rId127"/>
    <p:sldId id="388" r:id="rId128"/>
    <p:sldId id="394" r:id="rId129"/>
    <p:sldId id="400" r:id="rId130"/>
    <p:sldId id="398" r:id="rId131"/>
    <p:sldId id="399" r:id="rId132"/>
    <p:sldId id="401" r:id="rId133"/>
    <p:sldId id="403" r:id="rId134"/>
    <p:sldId id="405" r:id="rId135"/>
    <p:sldId id="408" r:id="rId136"/>
    <p:sldId id="411" r:id="rId137"/>
    <p:sldId id="407" r:id="rId138"/>
    <p:sldId id="412" r:id="rId139"/>
    <p:sldId id="410" r:id="rId140"/>
    <p:sldId id="413" r:id="rId141"/>
    <p:sldId id="414" r:id="rId142"/>
    <p:sldId id="409" r:id="rId143"/>
    <p:sldId id="416" r:id="rId14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1D4C62-31B8-44C8-8660-E3D7FDB48019}" type="datetimeFigureOut">
              <a:rPr lang="hu-HU"/>
              <a:pPr>
                <a:defRPr/>
              </a:pPr>
              <a:t>2019. 06. 03.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29BCA6-8767-4930-BD45-B1E6502486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7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D1BAA8-61AD-4B20-9D99-9D98B8426B5E}" type="slidenum">
              <a:rPr lang="hu-HU" altLang="hu-H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hu-H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49D8D7-0E15-47AA-B902-B7128C69D3A2}" type="slidenum">
              <a:rPr lang="hu-HU" altLang="hu-H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hu-HU" altLang="hu-H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BCA6-8767-4930-BD45-B1E650248602}" type="slidenum">
              <a:rPr lang="hu-HU" smtClean="0"/>
              <a:pPr>
                <a:defRPr/>
              </a:pPr>
              <a:t>118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20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3D3C-DA20-483E-9E22-D2BB776DCA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25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3F02-F1A0-4409-8E73-2A189E8165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45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0745-E5C2-46E2-81EB-B6E921FDDF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06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4F9B-03FB-4C43-BA1D-87D166810B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73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8F20-BF50-495C-8BF8-D175C9A43C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9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6E1EF-3C2D-4AFE-AD96-C6C2144EE5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8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CE03-57AF-4ED2-B951-F57BED2948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36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271-CBCA-4F4E-821E-FEF5D36052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2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5CE2-4393-43D0-BFE3-08ACD7925E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9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9D1A-7BDD-405D-9159-56F667C50F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75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8DD9C-A89C-495F-A4DB-A0008FCDA5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7B15-00B1-4644-9D66-B62C578B70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5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60F0-C3D3-48E1-97BD-92836EBAAE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49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CF51DB-40A1-4417-9B8D-9E9EC0B10D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z="7200" b="1" dirty="0"/>
              <a:t>Ady Endre</a:t>
            </a:r>
            <a:r>
              <a:rPr lang="hu-HU" altLang="hu-HU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z="4400" b="1"/>
              <a:t>Élete és költészete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5400675" cy="1143000"/>
          </a:xfrm>
        </p:spPr>
        <p:txBody>
          <a:bodyPr/>
          <a:lstStyle/>
          <a:p>
            <a:pPr eaLnBrk="1" hangingPunct="1"/>
            <a:r>
              <a:rPr lang="hu-HU" altLang="hu-HU"/>
              <a:t>A Léda-szerelem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392612" cy="5543550"/>
          </a:xfrm>
        </p:spPr>
        <p:txBody>
          <a:bodyPr/>
          <a:lstStyle/>
          <a:p>
            <a:pPr algn="just" eaLnBrk="1" hangingPunct="1">
              <a:defRPr/>
            </a:pPr>
            <a:endParaRPr lang="hu-HU" altLang="hu-HU" sz="1800" dirty="0"/>
          </a:p>
          <a:p>
            <a:pPr marL="0" indent="0" algn="just" eaLnBrk="1" hangingPunct="1">
              <a:buFontTx/>
              <a:buNone/>
              <a:defRPr/>
            </a:pPr>
            <a:r>
              <a:rPr lang="hu-HU" altLang="hu-HU" sz="2000" u="sng" dirty="0" err="1"/>
              <a:t>Diósy</a:t>
            </a:r>
            <a:r>
              <a:rPr lang="hu-HU" altLang="hu-HU" sz="2000" u="sng" dirty="0"/>
              <a:t> Ödönné </a:t>
            </a:r>
            <a:r>
              <a:rPr lang="hu-HU" altLang="hu-HU" sz="2000" u="sng" dirty="0" err="1"/>
              <a:t>Brüll</a:t>
            </a:r>
            <a:r>
              <a:rPr lang="hu-HU" altLang="hu-HU" sz="2000" u="sng" dirty="0"/>
              <a:t> Adél</a:t>
            </a:r>
            <a:r>
              <a:rPr lang="hu-HU" altLang="hu-HU" sz="2000" dirty="0"/>
              <a:t> </a:t>
            </a:r>
            <a:r>
              <a:rPr lang="hu-HU" altLang="hu-HU" sz="2000" dirty="0">
                <a:solidFill>
                  <a:srgbClr val="00B050"/>
                </a:solidFill>
              </a:rPr>
              <a:t>(</a:t>
            </a:r>
            <a:r>
              <a:rPr lang="hu-HU" altLang="hu-HU" sz="2000" b="1" dirty="0">
                <a:solidFill>
                  <a:srgbClr val="00B050"/>
                </a:solidFill>
              </a:rPr>
              <a:t>LÉDA)</a:t>
            </a:r>
            <a:r>
              <a:rPr lang="hu-HU" altLang="hu-HU" sz="2000" dirty="0">
                <a:solidFill>
                  <a:srgbClr val="00B050"/>
                </a:solidFill>
              </a:rPr>
              <a:t>  </a:t>
            </a:r>
            <a:r>
              <a:rPr lang="hu-HU" altLang="hu-HU" sz="2000" i="1" dirty="0" err="1">
                <a:solidFill>
                  <a:srgbClr val="00B050"/>
                </a:solidFill>
              </a:rPr>
              <a:t>Brüll</a:t>
            </a:r>
            <a:r>
              <a:rPr lang="hu-HU" altLang="hu-HU" sz="2000" i="1" dirty="0">
                <a:solidFill>
                  <a:srgbClr val="00B050"/>
                </a:solidFill>
              </a:rPr>
              <a:t> Samu nevű egykor gazdag nagyváradi zsidó kereskedőnek leánya, s felesége </a:t>
            </a:r>
            <a:r>
              <a:rPr lang="hu-HU" altLang="hu-HU" sz="2000" i="1" dirty="0" err="1">
                <a:solidFill>
                  <a:srgbClr val="00B050"/>
                </a:solidFill>
              </a:rPr>
              <a:t>Diósy</a:t>
            </a:r>
            <a:r>
              <a:rPr lang="hu-HU" altLang="hu-HU" sz="2000" i="1" dirty="0">
                <a:solidFill>
                  <a:srgbClr val="00B050"/>
                </a:solidFill>
              </a:rPr>
              <a:t> Ödön  zavaros pénzügyekbe keveredett  kereskedelmi hivatalnoknak, akit a pénzügyi botrányból az asszony húzott ki</a:t>
            </a:r>
            <a:r>
              <a:rPr lang="hu-HU" altLang="hu-HU" sz="2000" dirty="0">
                <a:solidFill>
                  <a:srgbClr val="00B050"/>
                </a:solidFill>
              </a:rPr>
              <a:t>, s akiknek házastársi kapcsolatára sokkal inkább jellemző volt bizonyos érdekek azonossága, egyfajta ésszerű megfontolás, mint az érzelmek</a:t>
            </a:r>
            <a:r>
              <a:rPr lang="hu-HU" altLang="hu-HU" sz="2000" dirty="0"/>
              <a:t>. </a:t>
            </a:r>
          </a:p>
          <a:p>
            <a:pPr eaLnBrk="1" hangingPunct="1">
              <a:defRPr/>
            </a:pPr>
            <a:endParaRPr lang="hu-HU" altLang="hu-HU" sz="1800" dirty="0"/>
          </a:p>
        </p:txBody>
      </p:sp>
      <p:pic>
        <p:nvPicPr>
          <p:cNvPr id="11273" name="Picture 9" descr="névt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94652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altLang="hu-HU" dirty="0"/>
              <a:t>A vers műfaja ima. A költő nagyon képszerűen, naturalista módon írja le a háború borzalmait, az emberek testében-lelkében hagyott nyomokat.</a:t>
            </a:r>
          </a:p>
        </p:txBody>
      </p:sp>
      <p:pic>
        <p:nvPicPr>
          <p:cNvPr id="58371" name="Kép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55737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 harc utalhat az ember lelkéért vívott harcra is, vagy az ember harcára a kísértés ellen.</a:t>
            </a:r>
          </a:p>
        </p:txBody>
      </p:sp>
      <p:pic>
        <p:nvPicPr>
          <p:cNvPr id="59395" name="Kép 2" descr="1329849803.8464-donotpushbutton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63738"/>
            <a:ext cx="5826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 versben gyakoriak a tagadások, és a „Mindennek vége, vége” sor kétszer is szerepel. Mintha az apokalipszis előtt kellene megbánnia a lírai énnek bűneit.</a:t>
            </a:r>
          </a:p>
        </p:txBody>
      </p:sp>
      <p:pic>
        <p:nvPicPr>
          <p:cNvPr id="60419" name="Kép 2" descr="letölté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74406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3977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Bujdosó kuruc rigmusa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Tíz jó évig a halálban,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Egy rossz karddal száz csatában,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Soha-soha hites vágyban,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Soha-soha vetett ágyban.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Kergettem a labanc-hordát,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Sirattam a </a:t>
            </a:r>
            <a:r>
              <a:rPr lang="hu-HU" sz="1800" dirty="0" err="1">
                <a:solidFill>
                  <a:srgbClr val="00B050"/>
                </a:solidFill>
              </a:rPr>
              <a:t>szivem</a:t>
            </a:r>
            <a:r>
              <a:rPr lang="hu-HU" sz="1800" dirty="0">
                <a:solidFill>
                  <a:srgbClr val="00B050"/>
                </a:solidFill>
              </a:rPr>
              <a:t> sorsát,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Mégsem fordult felém orcád,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Rossz csillagú Magyarország.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Sirattalak, nem sirattál,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Pártoltalak, veszni hagytál,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Mindent adtam, mit sem adtál,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Ha eldőltem, nem biztattál.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Hullasztottam meleg vérem,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Rágódtam dobott kenyéren.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Se barátom, se testvérem,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Se bánatom, se reményem.</a:t>
            </a:r>
          </a:p>
        </p:txBody>
      </p:sp>
      <p:sp>
        <p:nvSpPr>
          <p:cNvPr id="2" name="Téglalap 1"/>
          <p:cNvSpPr/>
          <p:nvPr/>
        </p:nvSpPr>
        <p:spPr>
          <a:xfrm>
            <a:off x="4427984" y="90872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Már életem nyugalommal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Indul és kevéske gonddal,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Vendégséggel, vigalommal,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Lengyel borral és asszonnyal.</a:t>
            </a:r>
          </a:p>
          <a:p>
            <a:endParaRPr lang="hu-HU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Lengyel urak selymes ágya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Mégis forró, mint a máglya.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Hajh, még egyszer lennék árva,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Be jó volna, hogyha fájna.</a:t>
            </a:r>
          </a:p>
          <a:p>
            <a:endParaRPr lang="hu-HU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Áldott </a:t>
            </a:r>
            <a:r>
              <a:rPr lang="hu-HU" dirty="0" err="1">
                <a:solidFill>
                  <a:srgbClr val="00B050"/>
                </a:solidFill>
              </a:rPr>
              <a:t>inség</a:t>
            </a:r>
            <a:r>
              <a:rPr lang="hu-HU" dirty="0">
                <a:solidFill>
                  <a:srgbClr val="00B050"/>
                </a:solidFill>
              </a:rPr>
              <a:t>: magyar élet,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Világon sincs párod néked,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Nincsen célod, nincsen véged,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Kínhalál az üdvösséged.</a:t>
            </a:r>
          </a:p>
          <a:p>
            <a:endParaRPr lang="hu-HU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Elbocsát az anyánk csókja,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Minden rózsánk véres rózsa,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Bénán esünk koporsóba,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De így éltünk vitézmódra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530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tájversek után Ady új szimbólumot talál a magyarság sorsára, a kuruc-motívumot. 1909-től folyamatosan jelennek meg ezek a versei.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984776" cy="45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068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Bennük is a magányos, elárult, reménytelenül lázadó ember vádló keserűsége szólal meg. A kuruc a magyarság lelki alkatának megjelenítője, ezért a tragikus múltat és a jelent is jelképezik.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04" y="2402504"/>
            <a:ext cx="6427796" cy="4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05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251520" y="333375"/>
            <a:ext cx="8640960" cy="2087513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B050"/>
                </a:solidFill>
              </a:rPr>
              <a:t>Tíz jó évig a halálban,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Egy rossz karddal száz csatában,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Soha-soha hites vágyban,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Soha-soha vetett ágyban.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251520" y="4248200"/>
            <a:ext cx="84352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Formai elemzés</a:t>
            </a:r>
          </a:p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Ezek a versek formailag is utalnak a kuruc költészet sajátosságaira: ütemhangsúlyos verselésűek, bokorrím található benne (A </a:t>
            </a:r>
            <a:r>
              <a:rPr lang="hu-HU" altLang="hu-HU" kern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kern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kern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520" y="270892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Mit tudsz mondani a versformáról, rímelésről?</a:t>
            </a:r>
          </a:p>
        </p:txBody>
      </p:sp>
    </p:spTree>
    <p:extLst>
      <p:ext uri="{BB962C8B-B14F-4D97-AF65-F5344CB8AC3E}">
        <p14:creationId xmlns:p14="http://schemas.microsoft.com/office/powerpoint/2010/main" val="31129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4032448" cy="648071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Tíz jó évig a halálban,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Egy rossz karddal száz csatában,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Soha-soha hites vágyban,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Soha-soha vetett ágyban.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Kergettem a labanc-hordát,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Sirattam a </a:t>
            </a:r>
            <a:r>
              <a:rPr lang="hu-HU" sz="2000" dirty="0" err="1">
                <a:solidFill>
                  <a:srgbClr val="00B050"/>
                </a:solidFill>
              </a:rPr>
              <a:t>szivem</a:t>
            </a:r>
            <a:r>
              <a:rPr lang="hu-HU" sz="2000" dirty="0">
                <a:solidFill>
                  <a:srgbClr val="00B050"/>
                </a:solidFill>
              </a:rPr>
              <a:t> sorsát,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Mégsem fordult felém orcád,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Rossz csillagú Magyarország.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Sirattalak, nem sirattál,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Pártoltalak, veszni hagytál,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Mindent adtam, mit sem adtál,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Ha eldőltem, nem biztattál.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Hullasztottam meleg vérem,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Rágódtam dobott kenyéren.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Se barátom, se testvérem,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Se bánatom, se reményem</a:t>
            </a:r>
          </a:p>
          <a:p>
            <a:pPr marL="0" algn="just">
              <a:buFontTx/>
              <a:buNone/>
            </a:pPr>
            <a:endParaRPr lang="hu-HU" alt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16016" y="116633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áldoz fel a lírai én Magyarországért, és mit kap cserébe?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355976" y="2420888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 első fele egy egyenlőtlen viszonyt ír le, a lírai én mindent feláldoz Magyarországért, de cserébe nem nyer semmit viszonzásul.  </a:t>
            </a:r>
          </a:p>
        </p:txBody>
      </p:sp>
    </p:spTree>
    <p:extLst>
      <p:ext uri="{BB962C8B-B14F-4D97-AF65-F5344CB8AC3E}">
        <p14:creationId xmlns:p14="http://schemas.microsoft.com/office/powerpoint/2010/main" val="1732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4032448" cy="648071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Már életem nyugalommal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Indul és kevéske gonddal,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Vendégséggel, vigalommal,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Lengyel borral és asszonnyal.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Lengyel urak selymes ágya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Mégis forró, mint a máglya.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Hajh, még egyszer lennék árva,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Be jó volna, hogyha fájna.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Áldott </a:t>
            </a:r>
            <a:r>
              <a:rPr lang="hu-HU" sz="2000" dirty="0" err="1">
                <a:solidFill>
                  <a:srgbClr val="00B050"/>
                </a:solidFill>
              </a:rPr>
              <a:t>inség</a:t>
            </a:r>
            <a:r>
              <a:rPr lang="hu-HU" sz="2000" dirty="0">
                <a:solidFill>
                  <a:srgbClr val="00B050"/>
                </a:solidFill>
              </a:rPr>
              <a:t>: magyar élet,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Világon sincs párod néked,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Nincsen célod, nincsen véged,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Kínhalál az üdvösséged.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Elbocsát az anyánk csókja,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Minden rózsánk véres rózsa,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Bénán esünk koporsóba,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De így éltünk vitézmódra</a:t>
            </a:r>
            <a:r>
              <a:rPr lang="hu-HU" sz="2000" dirty="0"/>
              <a:t>.</a:t>
            </a:r>
          </a:p>
          <a:p>
            <a:pPr marL="0" algn="just">
              <a:buFontTx/>
              <a:buNone/>
            </a:pPr>
            <a:endParaRPr lang="hu-HU" alt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139952" y="116633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Miért nem menekül el sorsa elől a lírai én?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51920" y="1193851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második szakasz szerint mégsem menekülhet sorsa elől a kuruc, hiába menekülne Lengyelországba, lelkiismerete nem hagyja nyugodni. Erre a versre is a </a:t>
            </a:r>
            <a:r>
              <a:rPr lang="hu-HU" sz="3200" dirty="0" err="1"/>
              <a:t>Góg</a:t>
            </a:r>
            <a:r>
              <a:rPr lang="hu-HU" sz="3200" dirty="0"/>
              <a:t> és Magógnál említett „mégis morál” a jellemző.  </a:t>
            </a:r>
          </a:p>
        </p:txBody>
      </p:sp>
    </p:spTree>
    <p:extLst>
      <p:ext uri="{BB962C8B-B14F-4D97-AF65-F5344CB8AC3E}">
        <p14:creationId xmlns:p14="http://schemas.microsoft.com/office/powerpoint/2010/main" val="10736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Kinek a jelképe a kuruc?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406486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/>
              <a:t>Ennek az asszonynak a megjelenése Ady életében (1903) mindenképpen jelentett olyan felszabadító és ösztönző élményt, jótékony feszültséget és szerelmi drámát, amely költészetté nemesülhetett. </a:t>
            </a:r>
          </a:p>
        </p:txBody>
      </p:sp>
      <p:pic>
        <p:nvPicPr>
          <p:cNvPr id="1229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56165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507288" cy="2305049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Ady jelképe a bujdosó kuruc: küzd, mindent feláldoz és semmit sem kap. A magyarság sorsáért aggódó költő a támadások középpontjába kerül.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28" y="2638424"/>
            <a:ext cx="7303360" cy="40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00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332657"/>
            <a:ext cx="8579296" cy="2376263"/>
          </a:xfrm>
        </p:spPr>
        <p:txBody>
          <a:bodyPr/>
          <a:lstStyle/>
          <a:p>
            <a:pPr marL="0" algn="ctr">
              <a:buFontTx/>
              <a:buNone/>
            </a:pPr>
            <a:r>
              <a:rPr lang="hu-HU" altLang="hu-HU" sz="4400" u="sng" dirty="0">
                <a:latin typeface="Times New Roman" pitchFamily="18" charset="0"/>
                <a:cs typeface="Times New Roman" pitchFamily="18" charset="0"/>
              </a:rPr>
              <a:t>Ady Endre költészete az első világháború alatt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18972"/>
            <a:ext cx="6984776" cy="46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48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6048648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Ady Endre betegsége az 1910-es évekre egyre inkább elhatalmasodik, káros szokásai tovább rontják egészségi állapotát. 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5"/>
            <a:ext cx="6768752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93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16633"/>
            <a:ext cx="8579296" cy="6120656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Feleségével, Boncza Bertával, egyre inkább a magányt és a belső nyugalmat keresi, ezért egyre több időt töltenek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Csucsán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 Boncza család vidéki házában.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6464771" cy="45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82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048649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kern="1200" dirty="0">
                <a:latin typeface="Times New Roman" pitchFamily="18" charset="0"/>
                <a:cs typeface="Times New Roman" pitchFamily="18" charset="0"/>
              </a:rPr>
              <a:t>Az első világháború kitörésekor a közvélemény optimista volt, gyors sikereket vártak. Ezzel szemben Ady már a kezdetektől fogva háborúellenes.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6768752" cy="42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18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1"/>
            <a:ext cx="8507288" cy="6453336"/>
          </a:xfrm>
        </p:spPr>
        <p:txBody>
          <a:bodyPr/>
          <a:lstStyle/>
          <a:p>
            <a:pPr marL="0" algn="ctr">
              <a:buNone/>
            </a:pPr>
            <a:r>
              <a:rPr lang="hu-HU" dirty="0"/>
              <a:t>Emlékezés egy nyár-éjszakára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47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40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799481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vershelyzet a háború kitörésének éjszakáját idézi fel, a verset Ady 1914-ben írta.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416824" cy="4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517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4546848" cy="3455665"/>
          </a:xfrm>
        </p:spPr>
        <p:txBody>
          <a:bodyPr/>
          <a:lstStyle/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Az Égből dühödt angyal dobolt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Riadót a </a:t>
            </a:r>
            <a:r>
              <a:rPr lang="hu-HU" sz="2400" dirty="0" err="1">
                <a:solidFill>
                  <a:srgbClr val="00B050"/>
                </a:solidFill>
              </a:rPr>
              <a:t>szomoru</a:t>
            </a:r>
            <a:r>
              <a:rPr lang="hu-HU" sz="2400" dirty="0">
                <a:solidFill>
                  <a:srgbClr val="00B050"/>
                </a:solidFill>
              </a:rPr>
              <a:t> Földre,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Legalább száz ifjú bomolt,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Legalább száz csillag lehullott,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Legalább száz párta omolt: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Különös,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Különös nyár-éjszaka volt.</a:t>
            </a: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04048" y="333375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az első sor?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292494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költemény első sora a Jelenések könyvére utal, amiben a pusztulás az angyal belefúj trombitájába, amire eljön a végítélet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53645"/>
            <a:ext cx="4699070" cy="19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6048648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dirty="0">
                <a:solidFill>
                  <a:srgbClr val="00B050"/>
                </a:solidFill>
              </a:rPr>
              <a:t>„Amikor az első angyal belefújt a trombitájába, vérrel kevert jégeső és tűz jött elő, és ezt ledobták a Földre. Ezért megégett a föld egyharmada, a fák egyharmada és az összes zöld fű.”</a:t>
            </a:r>
            <a:endParaRPr lang="hu-HU" alt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1520" y="314096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természeti jelenségek is valami baljós esemény bekövetkezését vetítik előre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708442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4546848" cy="3455665"/>
          </a:xfrm>
        </p:spPr>
        <p:txBody>
          <a:bodyPr/>
          <a:lstStyle/>
          <a:p>
            <a:pPr marL="0">
              <a:buFontTx/>
              <a:buNone/>
            </a:pPr>
            <a:r>
              <a:rPr lang="hu-HU" sz="2400" dirty="0" err="1">
                <a:solidFill>
                  <a:srgbClr val="00B050"/>
                </a:solidFill>
              </a:rPr>
              <a:t>Kigyúladt</a:t>
            </a:r>
            <a:r>
              <a:rPr lang="hu-HU" sz="2400" dirty="0">
                <a:solidFill>
                  <a:srgbClr val="00B050"/>
                </a:solidFill>
              </a:rPr>
              <a:t> öreg méhesünk,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Legszebb </a:t>
            </a:r>
            <a:r>
              <a:rPr lang="hu-HU" sz="2400" dirty="0" err="1">
                <a:solidFill>
                  <a:srgbClr val="00B050"/>
                </a:solidFill>
              </a:rPr>
              <a:t>csikónk</a:t>
            </a:r>
            <a:r>
              <a:rPr lang="hu-HU" sz="2400" dirty="0">
                <a:solidFill>
                  <a:srgbClr val="00B050"/>
                </a:solidFill>
              </a:rPr>
              <a:t> a lábát törte,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Álmomban élő volt a holt,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Jó kutyánk, Burkus, elveszett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S </a:t>
            </a:r>
            <a:r>
              <a:rPr lang="hu-HU" sz="2400" dirty="0" err="1">
                <a:solidFill>
                  <a:srgbClr val="00B050"/>
                </a:solidFill>
              </a:rPr>
              <a:t>Mári</a:t>
            </a:r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dirty="0" err="1">
                <a:solidFill>
                  <a:srgbClr val="00B050"/>
                </a:solidFill>
              </a:rPr>
              <a:t>szolgálónk</a:t>
            </a:r>
            <a:r>
              <a:rPr lang="hu-HU" sz="2400" dirty="0">
                <a:solidFill>
                  <a:srgbClr val="00B050"/>
                </a:solidFill>
              </a:rPr>
              <a:t>, a néma,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Hirtelen hars nótákat dalolt: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Különös,</a:t>
            </a:r>
          </a:p>
          <a:p>
            <a:pPr marL="0">
              <a:buFontTx/>
              <a:buNone/>
            </a:pPr>
            <a:r>
              <a:rPr lang="hu-HU" sz="2400" dirty="0">
                <a:solidFill>
                  <a:srgbClr val="00B050"/>
                </a:solidFill>
              </a:rPr>
              <a:t>Különös nyár-éjszaka volt.</a:t>
            </a: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04048" y="33337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események történtek ezen az éjszakán?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3528" y="39330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második versszakban szokatlan, de mégis hétköznapi események történnek: furcsa álmok, a kutya elkóborlása.</a:t>
            </a:r>
          </a:p>
        </p:txBody>
      </p:sp>
    </p:spTree>
    <p:extLst>
      <p:ext uri="{BB962C8B-B14F-4D97-AF65-F5344CB8AC3E}">
        <p14:creationId xmlns:p14="http://schemas.microsoft.com/office/powerpoint/2010/main" val="2188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/>
              <a:t>A költészetben hasznosulhatott az is, amit Léda Párizzsal és néhány utazással (Franciaországban, Olaszországban) nyújthatott Adynak.</a:t>
            </a:r>
          </a:p>
        </p:txBody>
      </p:sp>
      <p:pic>
        <p:nvPicPr>
          <p:cNvPr id="1331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305050"/>
            <a:ext cx="55403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4546848" cy="3455665"/>
          </a:xfrm>
        </p:spPr>
        <p:txBody>
          <a:bodyPr/>
          <a:lstStyle/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Különös nyár-éjszaka volt.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Csörtettek bátran a senkik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És meglapult az igaz ember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S a kényes rabló is rabolt: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Különös,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Különös nyár-éjszaka volt.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Tudtuk, hogy az ember esendő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S nagyon adós a szeretettel: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Hiába, mégis furcsa volt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Fordulása élt s volt világnak.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Csúfolódóbb sohse volt a Hold: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Sohse volt még kisebb az ember,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Mint azon az éjszaka volt: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Különös,</a:t>
            </a:r>
          </a:p>
          <a:p>
            <a:pPr marL="0">
              <a:buFontTx/>
              <a:buNone/>
            </a:pPr>
            <a:r>
              <a:rPr lang="hu-HU" sz="2000" dirty="0">
                <a:solidFill>
                  <a:srgbClr val="00B050"/>
                </a:solidFill>
              </a:rPr>
              <a:t>Különös nyár-éjszaka volt.</a:t>
            </a: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427984" y="175202"/>
            <a:ext cx="4494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költői eszköz jellemző erre a részre, hogyan alakulnak az események?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355976" y="2420888"/>
            <a:ext cx="4788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versben egyre komolyabb és fantasztikusabb dolgok következnek, a jellemző költői eszköz a fokozás.</a:t>
            </a:r>
          </a:p>
          <a:p>
            <a:pPr algn="just"/>
            <a:r>
              <a:rPr lang="hu-HU" sz="3200" dirty="0"/>
              <a:t> Ebben a szakaszban már nem hétköznapi események történnek.</a:t>
            </a:r>
          </a:p>
          <a:p>
            <a:pPr algn="just"/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224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4546848" cy="4333918"/>
          </a:xfrm>
        </p:spPr>
        <p:txBody>
          <a:bodyPr/>
          <a:lstStyle/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Az </a:t>
            </a:r>
            <a:r>
              <a:rPr lang="hu-HU" sz="2300" dirty="0" err="1">
                <a:solidFill>
                  <a:srgbClr val="00B050"/>
                </a:solidFill>
              </a:rPr>
              <a:t>iszonyuság</a:t>
            </a:r>
            <a:r>
              <a:rPr lang="hu-HU" sz="2300" dirty="0">
                <a:solidFill>
                  <a:srgbClr val="00B050"/>
                </a:solidFill>
              </a:rPr>
              <a:t> a </a:t>
            </a:r>
            <a:r>
              <a:rPr lang="hu-HU" sz="2300" dirty="0" err="1">
                <a:solidFill>
                  <a:srgbClr val="00B050"/>
                </a:solidFill>
              </a:rPr>
              <a:t>lelkekre</a:t>
            </a:r>
            <a:endParaRPr lang="hu-HU" sz="2300" dirty="0">
              <a:solidFill>
                <a:srgbClr val="00B050"/>
              </a:solidFill>
            </a:endParaRP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Kaján örömmel ráhajolt,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Minden emberbe beköltözött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Minden ősének titkos sorsa,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Véres, szörnyű lakodalomba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Részegen indult a Gondolat,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Az Ember büszke legénye,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Ki, íme, senki béna volt: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Különös,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Különös nyár-éjszaka volt.</a:t>
            </a:r>
            <a:endParaRPr lang="hu-HU" altLang="hu-HU" sz="2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04048" y="33337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Milyenné válik az ember a háborúban a vers szerint?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5767" y="4509120"/>
            <a:ext cx="8291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háborúban minden  megzavarodik, minden összekuszálódik, az értelem szerepe csökken, minden érték elpusztul, az ember életének nincs többé értéke.</a:t>
            </a:r>
          </a:p>
        </p:txBody>
      </p:sp>
    </p:spTree>
    <p:extLst>
      <p:ext uri="{BB962C8B-B14F-4D97-AF65-F5344CB8AC3E}">
        <p14:creationId xmlns:p14="http://schemas.microsoft.com/office/powerpoint/2010/main" val="17286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4546848" cy="4333918"/>
          </a:xfrm>
        </p:spPr>
        <p:txBody>
          <a:bodyPr/>
          <a:lstStyle/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Azt hittem, akkor azt hittem,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Valamely elhanyagolt Isten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Életre kap s halálba visz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S, íme, </a:t>
            </a:r>
            <a:r>
              <a:rPr lang="hu-HU" sz="2300" dirty="0" err="1">
                <a:solidFill>
                  <a:srgbClr val="00B050"/>
                </a:solidFill>
              </a:rPr>
              <a:t>mindmostanig</a:t>
            </a:r>
            <a:r>
              <a:rPr lang="hu-HU" sz="2300" dirty="0">
                <a:solidFill>
                  <a:srgbClr val="00B050"/>
                </a:solidFill>
              </a:rPr>
              <a:t> itt élek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Akként, amaz éjszaka kivé tett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S Isten-várón emlékezem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Egy világot elsüllyesztő,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Rettenetes éjszakára: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Különös,</a:t>
            </a:r>
          </a:p>
          <a:p>
            <a:pPr marL="0">
              <a:buFontTx/>
              <a:buNone/>
            </a:pPr>
            <a:r>
              <a:rPr lang="hu-HU" sz="2300" dirty="0">
                <a:solidFill>
                  <a:srgbClr val="00B050"/>
                </a:solidFill>
              </a:rPr>
              <a:t>Különös nyár-éjszaka volt.</a:t>
            </a:r>
            <a:endParaRPr lang="hu-HU" altLang="hu-HU" sz="2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04048" y="333375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változást figyelsz meg az igéken? Melyik kép tér vissza az utolsó versszakban?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5767" y="4509120"/>
            <a:ext cx="8291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Az utolsó szakaszban a lírai én kerül a középpontba, az E/3 személy itt átvált E/1-be. A vers végén az apokalipszis, a világ végének képei jelennek meg.</a:t>
            </a:r>
          </a:p>
        </p:txBody>
      </p:sp>
    </p:spTree>
    <p:extLst>
      <p:ext uri="{BB962C8B-B14F-4D97-AF65-F5344CB8AC3E}">
        <p14:creationId xmlns:p14="http://schemas.microsoft.com/office/powerpoint/2010/main" val="20065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19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Krónikás ének 1918-ból</a:t>
            </a:r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744416" cy="562685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201616" y="1052527"/>
            <a:ext cx="494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 vers címe?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15827" y="1844824"/>
            <a:ext cx="4928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 címe műfajmegjelölő, egy középkori műfajra utal, amikor még a híreket, történelmi eseményeket vándordalnokok szállították. Ady korára a műfaj idejétmúltnak számított.</a:t>
            </a:r>
          </a:p>
        </p:txBody>
      </p:sp>
    </p:spTree>
    <p:extLst>
      <p:ext uri="{BB962C8B-B14F-4D97-AF65-F5344CB8AC3E}">
        <p14:creationId xmlns:p14="http://schemas.microsoft.com/office/powerpoint/2010/main" val="6571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5112568" cy="433391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Iszonyú dolgok mostan </a:t>
            </a:r>
            <a:r>
              <a:rPr lang="hu-HU" sz="2000" dirty="0" err="1">
                <a:solidFill>
                  <a:srgbClr val="00B050"/>
                </a:solidFill>
              </a:rPr>
              <a:t>történűlnek</a:t>
            </a:r>
            <a:r>
              <a:rPr lang="hu-HU" sz="2000" dirty="0">
                <a:solidFill>
                  <a:srgbClr val="00B050"/>
                </a:solidFill>
              </a:rPr>
              <a:t>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Népek népekkel egymás ellen gyűlnek,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Bűnösök és jók egyként </a:t>
            </a:r>
            <a:r>
              <a:rPr lang="hu-HU" sz="2000" dirty="0" err="1">
                <a:solidFill>
                  <a:srgbClr val="00B050"/>
                </a:solidFill>
              </a:rPr>
              <a:t>keserűlnek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 ember hitei kivált </a:t>
            </a:r>
            <a:r>
              <a:rPr lang="hu-HU" sz="2000" dirty="0" err="1">
                <a:solidFill>
                  <a:srgbClr val="00B050"/>
                </a:solidFill>
              </a:rPr>
              <a:t>meggyöngűlnek</a:t>
            </a:r>
            <a:r>
              <a:rPr lang="hu-HU" sz="20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Ember hajléki már rég nem </a:t>
            </a:r>
            <a:r>
              <a:rPr lang="hu-HU" sz="2000" dirty="0" err="1">
                <a:solidFill>
                  <a:srgbClr val="00B050"/>
                </a:solidFill>
              </a:rPr>
              <a:t>épűlnek</a:t>
            </a:r>
            <a:r>
              <a:rPr lang="hu-HU" sz="2000" dirty="0">
                <a:solidFill>
                  <a:srgbClr val="00B050"/>
                </a:solidFill>
              </a:rPr>
              <a:t>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 err="1">
                <a:solidFill>
                  <a:srgbClr val="00B050"/>
                </a:solidFill>
              </a:rPr>
              <a:t>Szivek</a:t>
            </a:r>
            <a:r>
              <a:rPr lang="hu-HU" sz="2000" dirty="0">
                <a:solidFill>
                  <a:srgbClr val="00B050"/>
                </a:solidFill>
              </a:rPr>
              <a:t>, tűzhelyek, agyak de </a:t>
            </a:r>
            <a:r>
              <a:rPr lang="hu-HU" sz="2000" dirty="0" err="1">
                <a:solidFill>
                  <a:srgbClr val="00B050"/>
                </a:solidFill>
              </a:rPr>
              <a:t>sérűlnek</a:t>
            </a:r>
            <a:r>
              <a:rPr lang="hu-HU" sz="2000" dirty="0">
                <a:solidFill>
                  <a:srgbClr val="00B050"/>
                </a:solidFill>
              </a:rPr>
              <a:t>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Kik </a:t>
            </a:r>
            <a:r>
              <a:rPr lang="hu-HU" sz="2000" dirty="0" err="1">
                <a:solidFill>
                  <a:srgbClr val="00B050"/>
                </a:solidFill>
              </a:rPr>
              <a:t>olvasandják</a:t>
            </a:r>
            <a:r>
              <a:rPr lang="hu-HU" sz="2000" dirty="0">
                <a:solidFill>
                  <a:srgbClr val="00B050"/>
                </a:solidFill>
              </a:rPr>
              <a:t> ezt, majd </a:t>
            </a:r>
            <a:r>
              <a:rPr lang="hu-HU" sz="2000" dirty="0" err="1">
                <a:solidFill>
                  <a:srgbClr val="00B050"/>
                </a:solidFill>
              </a:rPr>
              <a:t>elképűlnek</a:t>
            </a:r>
            <a:r>
              <a:rPr lang="hu-HU" sz="2000" dirty="0">
                <a:solidFill>
                  <a:srgbClr val="00B050"/>
                </a:solidFill>
              </a:rPr>
              <a:t>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Ha ő </a:t>
            </a:r>
            <a:r>
              <a:rPr lang="hu-HU" sz="2000" dirty="0" err="1">
                <a:solidFill>
                  <a:srgbClr val="00B050"/>
                </a:solidFill>
              </a:rPr>
              <a:t>szivükben</a:t>
            </a:r>
            <a:r>
              <a:rPr lang="hu-HU" sz="2000" dirty="0">
                <a:solidFill>
                  <a:srgbClr val="00B050"/>
                </a:solidFill>
              </a:rPr>
              <a:t> hív érzések fűlnek.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436096" y="333375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tudsz megállapítani a versformáról, nyelvezetről?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17879" y="3390020"/>
            <a:ext cx="8291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versforma régies, 16. századi: négyütemű, 5/6 felezésű tizenegyesek sorakoznak egymás után. Az ősi bokorrímeket eltúlzó halmazrímelés </a:t>
            </a:r>
            <a:r>
              <a:rPr lang="hu-HU" sz="3200" dirty="0" err="1"/>
              <a:t>jellemzi</a:t>
            </a:r>
            <a:r>
              <a:rPr lang="hu-HU" sz="3200" dirty="0"/>
              <a:t>: 38 sor végén tűnik fel a „</a:t>
            </a:r>
            <a:r>
              <a:rPr lang="hu-HU" sz="3200" dirty="0" err="1"/>
              <a:t>űlnek</a:t>
            </a:r>
            <a:r>
              <a:rPr lang="hu-HU" sz="3200" dirty="0"/>
              <a:t>” ragrím.</a:t>
            </a:r>
          </a:p>
        </p:txBody>
      </p:sp>
    </p:spTree>
    <p:extLst>
      <p:ext uri="{BB962C8B-B14F-4D97-AF65-F5344CB8AC3E}">
        <p14:creationId xmlns:p14="http://schemas.microsoft.com/office/powerpoint/2010/main" val="13398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költő szándékosan régies nyelvezeten írja a művet, mellyel egyértelműen az elmaradottságot szimbolizálja.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56032"/>
            <a:ext cx="6414864" cy="4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54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16633"/>
            <a:ext cx="8579296" cy="6120656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szóismétléseknek is nagy szerepe van a versben: az "ölnek" (4) és a "jaj" (5) szavak nagy hangsúlyt kapnak.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43241"/>
            <a:ext cx="6552728" cy="43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614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332657"/>
            <a:ext cx="8507288" cy="5904632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emberség már teljesen kihalt az emberekből, s Ady szerint ezzel teljesen eltörpülnek, lesüllyednek, még az állatokénál is alacsonyabb szintre.</a:t>
            </a:r>
          </a:p>
          <a:p>
            <a:pPr marL="0" algn="just">
              <a:buFontTx/>
              <a:buNone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048672" cy="40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8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332657"/>
            <a:ext cx="8507288" cy="5904632"/>
          </a:xfrm>
        </p:spPr>
        <p:txBody>
          <a:bodyPr/>
          <a:lstStyle/>
          <a:p>
            <a:pPr marL="0" algn="ctr">
              <a:buFontTx/>
              <a:buNone/>
            </a:pPr>
            <a:r>
              <a:rPr lang="hu-HU" altLang="hu-HU" sz="4800" dirty="0">
                <a:latin typeface="Times New Roman" pitchFamily="18" charset="0"/>
                <a:cs typeface="Times New Roman" pitchFamily="18" charset="0"/>
              </a:rPr>
              <a:t>Az eltévedt lovas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4" y="2636912"/>
            <a:ext cx="8138060" cy="30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648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3970784" cy="590391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Vak ügetését hallani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Eltévedt, hajdani lovasnak,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Volt erdők és ó-nádasok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Láncolt </a:t>
            </a:r>
            <a:r>
              <a:rPr lang="hu-HU" sz="1800" dirty="0" err="1">
                <a:solidFill>
                  <a:srgbClr val="00B050"/>
                </a:solidFill>
              </a:rPr>
              <a:t>lelkei</a:t>
            </a:r>
            <a:r>
              <a:rPr lang="hu-HU" sz="1800" dirty="0">
                <a:solidFill>
                  <a:srgbClr val="00B050"/>
                </a:solidFill>
              </a:rPr>
              <a:t> riadoznak.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Hol foltokban imitt-amott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Ős sűrűből bozót rekedt meg,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Most hirtelen téli mesék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Rémei kielevenednek.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Itt van a sűrű, a bozót,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Itt van a régi, tompa nóta,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Mely a süket ködben lapult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Vitéz, bús </a:t>
            </a:r>
            <a:r>
              <a:rPr lang="hu-HU" sz="1800" dirty="0" err="1">
                <a:solidFill>
                  <a:srgbClr val="00B050"/>
                </a:solidFill>
              </a:rPr>
              <a:t>nagyapáink</a:t>
            </a:r>
            <a:r>
              <a:rPr lang="hu-HU" sz="1800" dirty="0">
                <a:solidFill>
                  <a:srgbClr val="00B050"/>
                </a:solidFill>
              </a:rPr>
              <a:t> óta.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 err="1">
                <a:solidFill>
                  <a:srgbClr val="00B050"/>
                </a:solidFill>
              </a:rPr>
              <a:t>Kisértetes</a:t>
            </a:r>
            <a:r>
              <a:rPr lang="hu-HU" sz="1800" dirty="0">
                <a:solidFill>
                  <a:srgbClr val="00B050"/>
                </a:solidFill>
              </a:rPr>
              <a:t> nálunk az Ősz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fogyatkozott számú az ember: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a domb-</a:t>
            </a:r>
            <a:r>
              <a:rPr lang="hu-HU" sz="1800" dirty="0" err="1">
                <a:solidFill>
                  <a:srgbClr val="00B050"/>
                </a:solidFill>
              </a:rPr>
              <a:t>keritéses</a:t>
            </a:r>
            <a:r>
              <a:rPr lang="hu-HU" sz="1800" dirty="0">
                <a:solidFill>
                  <a:srgbClr val="00B050"/>
                </a:solidFill>
              </a:rPr>
              <a:t> síkon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Köd-gubában jár a November.</a:t>
            </a:r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2" name="Téglalap 1"/>
          <p:cNvSpPr/>
          <p:nvPr/>
        </p:nvSpPr>
        <p:spPr>
          <a:xfrm>
            <a:off x="4716016" y="207565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>
                <a:solidFill>
                  <a:srgbClr val="00B050"/>
                </a:solidFill>
              </a:rPr>
              <a:t>Erdővel, náddal pőre sík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 err="1">
                <a:solidFill>
                  <a:srgbClr val="00B050"/>
                </a:solidFill>
              </a:rPr>
              <a:t>Benőtteti</a:t>
            </a:r>
            <a:r>
              <a:rPr lang="hu-HU" sz="1600" dirty="0">
                <a:solidFill>
                  <a:srgbClr val="00B050"/>
                </a:solidFill>
              </a:rPr>
              <a:t> hirtelen, újra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Novemberes, ködös magát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 err="1">
                <a:solidFill>
                  <a:srgbClr val="00B050"/>
                </a:solidFill>
              </a:rPr>
              <a:t>Mult</a:t>
            </a:r>
            <a:r>
              <a:rPr lang="hu-HU" sz="1600" dirty="0">
                <a:solidFill>
                  <a:srgbClr val="00B050"/>
                </a:solidFill>
              </a:rPr>
              <a:t> századok ködébe bújva.</a:t>
            </a:r>
          </a:p>
          <a:p>
            <a:pPr marL="0" indent="0">
              <a:buNone/>
            </a:pPr>
            <a:endParaRPr lang="hu-HU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rgbClr val="00B050"/>
                </a:solidFill>
              </a:rPr>
              <a:t>Csupa vérzés, csupa titok,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Csupa nyomások, csupa ősök,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Csupa erdők és nádasok,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Csupa hajdani eszelősök.</a:t>
            </a:r>
          </a:p>
          <a:p>
            <a:pPr marL="0" indent="0">
              <a:buNone/>
            </a:pPr>
            <a:endParaRPr lang="hu-HU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rgbClr val="00B050"/>
                </a:solidFill>
              </a:rPr>
              <a:t>Hajdani, eltévedt utas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Vág neki új </a:t>
            </a:r>
            <a:r>
              <a:rPr lang="hu-HU" sz="1600" dirty="0" err="1">
                <a:solidFill>
                  <a:srgbClr val="00B050"/>
                </a:solidFill>
              </a:rPr>
              <a:t>hináru</a:t>
            </a:r>
            <a:r>
              <a:rPr lang="hu-HU" sz="1600" dirty="0">
                <a:solidFill>
                  <a:srgbClr val="00B050"/>
                </a:solidFill>
              </a:rPr>
              <a:t> útnak,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De nincsen fény, nincs lámpa-láng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És hírük sincsen a faluknak.</a:t>
            </a:r>
          </a:p>
          <a:p>
            <a:pPr marL="0" indent="0">
              <a:buNone/>
            </a:pPr>
            <a:endParaRPr lang="hu-HU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rgbClr val="00B050"/>
                </a:solidFill>
              </a:rPr>
              <a:t>Alusznak némán a faluk,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 err="1">
                <a:solidFill>
                  <a:srgbClr val="00B050"/>
                </a:solidFill>
              </a:rPr>
              <a:t>Multat</a:t>
            </a:r>
            <a:r>
              <a:rPr lang="hu-HU" sz="1600" dirty="0">
                <a:solidFill>
                  <a:srgbClr val="00B050"/>
                </a:solidFill>
              </a:rPr>
              <a:t> </a:t>
            </a:r>
            <a:r>
              <a:rPr lang="hu-HU" sz="1600" dirty="0" err="1">
                <a:solidFill>
                  <a:srgbClr val="00B050"/>
                </a:solidFill>
              </a:rPr>
              <a:t>álmodván</a:t>
            </a:r>
            <a:r>
              <a:rPr lang="hu-HU" sz="1600" dirty="0">
                <a:solidFill>
                  <a:srgbClr val="00B050"/>
                </a:solidFill>
              </a:rPr>
              <a:t> dideregve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S a köd-bozótból kirohan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Ordas, bölény s </a:t>
            </a:r>
            <a:r>
              <a:rPr lang="hu-HU" sz="1600" dirty="0" err="1">
                <a:solidFill>
                  <a:srgbClr val="00B050"/>
                </a:solidFill>
              </a:rPr>
              <a:t>nagymérgü</a:t>
            </a:r>
            <a:r>
              <a:rPr lang="hu-HU" sz="1600" dirty="0">
                <a:solidFill>
                  <a:srgbClr val="00B050"/>
                </a:solidFill>
              </a:rPr>
              <a:t> medve.</a:t>
            </a:r>
          </a:p>
          <a:p>
            <a:pPr marL="0" indent="0">
              <a:buNone/>
            </a:pPr>
            <a:endParaRPr lang="hu-HU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rgbClr val="00B050"/>
                </a:solidFill>
              </a:rPr>
              <a:t>Vak ügetését hallani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B050"/>
                </a:solidFill>
              </a:rPr>
              <a:t>Hajdani, eltévedt lovasnak,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Volt erdők és ó-nádasok</a:t>
            </a:r>
            <a:br>
              <a:rPr lang="hu-HU" sz="1600" dirty="0">
                <a:solidFill>
                  <a:srgbClr val="00B050"/>
                </a:solidFill>
              </a:rPr>
            </a:br>
            <a:r>
              <a:rPr lang="hu-HU" sz="1600" dirty="0">
                <a:solidFill>
                  <a:srgbClr val="00B050"/>
                </a:solidFill>
              </a:rPr>
              <a:t>Láncolt </a:t>
            </a:r>
            <a:r>
              <a:rPr lang="hu-HU" sz="1600" dirty="0" err="1">
                <a:solidFill>
                  <a:srgbClr val="00B050"/>
                </a:solidFill>
              </a:rPr>
              <a:t>lelkei</a:t>
            </a:r>
            <a:r>
              <a:rPr lang="hu-HU" sz="1600" dirty="0">
                <a:solidFill>
                  <a:srgbClr val="00B050"/>
                </a:solidFill>
              </a:rPr>
              <a:t> riadoznak.</a:t>
            </a:r>
          </a:p>
        </p:txBody>
      </p:sp>
    </p:spTree>
    <p:extLst>
      <p:ext uri="{BB962C8B-B14F-4D97-AF65-F5344CB8AC3E}">
        <p14:creationId xmlns:p14="http://schemas.microsoft.com/office/powerpoint/2010/main" val="272515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8928100" cy="61198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 dirty="0"/>
              <a:t>Párizs Ady számára elsősorban a nagyváros volt. Ezenkívül Párizsban ismerte meg Baudelaire és Verlaine műveit, ami költészetére nagy hatást gyakorolt.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41742"/>
            <a:ext cx="5544616" cy="4011446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00739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elmondani a vers szerkezetéről?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457200" y="1556792"/>
            <a:ext cx="8229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vers keretes szerkezetű, az első és utolsó versszak megegyezik, ez is a lovas eltévedésére utal, körbe-körbe jár.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22" y="3068960"/>
            <a:ext cx="356422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4032424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eltévedt lovas egyike Ady szimbolista költeményeinek. A lovas lehet  Magyarország szimbóluma, az egész emberiség szimbóluma, vagy akár a magára maradó egyén szimbóluma. Ebben a műben a költő az emberiség eltévedését, útvesztését jeleníti meg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176777" y="185161"/>
            <a:ext cx="85072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Kire utalhat a címben szereplő eltévedt lovas?</a:t>
            </a:r>
          </a:p>
        </p:txBody>
      </p:sp>
    </p:spTree>
    <p:extLst>
      <p:ext uri="{BB962C8B-B14F-4D97-AF65-F5344CB8AC3E}">
        <p14:creationId xmlns:p14="http://schemas.microsoft.com/office/powerpoint/2010/main" val="12827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5112568" cy="433391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Vak ügetését hallani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Eltévedt, hajdani lovasnak,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Volt erdők és ó-nádasok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Láncolt </a:t>
            </a:r>
            <a:r>
              <a:rPr lang="hu-HU" sz="1800" dirty="0" err="1">
                <a:solidFill>
                  <a:srgbClr val="00B050"/>
                </a:solidFill>
              </a:rPr>
              <a:t>lelkei</a:t>
            </a:r>
            <a:r>
              <a:rPr lang="hu-HU" sz="1800" dirty="0">
                <a:solidFill>
                  <a:srgbClr val="00B050"/>
                </a:solidFill>
              </a:rPr>
              <a:t> riadoznak.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Hol foltokban imitt-amott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Ős sűrűből bozót rekedt meg,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Most hirtelen téli mesék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Rémei kielevenednek.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Itt van a sűrű, a bozót,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Itt van a régi, tompa nóta,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Mely a süket ködben lapult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Vitéz, bús </a:t>
            </a:r>
            <a:r>
              <a:rPr lang="hu-HU" sz="1800" dirty="0" err="1">
                <a:solidFill>
                  <a:srgbClr val="00B050"/>
                </a:solidFill>
              </a:rPr>
              <a:t>nagyapáink</a:t>
            </a:r>
            <a:r>
              <a:rPr lang="hu-HU" sz="1800" dirty="0">
                <a:solidFill>
                  <a:srgbClr val="00B050"/>
                </a:solidFill>
              </a:rPr>
              <a:t> óta.</a:t>
            </a: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436096" y="333375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táj jelenik meg a versben?</a:t>
            </a:r>
          </a:p>
          <a:p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3847" y="4365104"/>
            <a:ext cx="8291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táj, amin keresztülhalad kísérteties, történelem előtti szörnyek élnek benne. A ködös tájban erősebb hanghatások jelennek meg, inkább halljuk, mintsem látjuk az eseményeket.</a:t>
            </a:r>
            <a:endParaRPr lang="hu-HU" sz="3200" dirty="0"/>
          </a:p>
        </p:txBody>
      </p:sp>
      <p:sp>
        <p:nvSpPr>
          <p:cNvPr id="3" name="Ellipszis 2"/>
          <p:cNvSpPr/>
          <p:nvPr/>
        </p:nvSpPr>
        <p:spPr>
          <a:xfrm>
            <a:off x="1691680" y="175202"/>
            <a:ext cx="864096" cy="403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411760" y="3356992"/>
            <a:ext cx="720080" cy="489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1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5112568" cy="433391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err="1">
                <a:solidFill>
                  <a:srgbClr val="00B050"/>
                </a:solidFill>
              </a:rPr>
              <a:t>Kisértetes</a:t>
            </a:r>
            <a:r>
              <a:rPr lang="hu-HU" sz="1800" dirty="0">
                <a:solidFill>
                  <a:srgbClr val="00B050"/>
                </a:solidFill>
              </a:rPr>
              <a:t> nálunk az Ősz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fogyatkozott számú az ember: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a domb-</a:t>
            </a:r>
            <a:r>
              <a:rPr lang="hu-HU" sz="1800" dirty="0" err="1">
                <a:solidFill>
                  <a:srgbClr val="00B050"/>
                </a:solidFill>
              </a:rPr>
              <a:t>keritéses</a:t>
            </a:r>
            <a:r>
              <a:rPr lang="hu-HU" sz="1800" dirty="0">
                <a:solidFill>
                  <a:srgbClr val="00B050"/>
                </a:solidFill>
              </a:rPr>
              <a:t> síkon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Köd-gubában jár a November.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Erdővel, náddal pőre sík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 err="1">
                <a:solidFill>
                  <a:srgbClr val="00B050"/>
                </a:solidFill>
              </a:rPr>
              <a:t>Benőtteti</a:t>
            </a:r>
            <a:r>
              <a:rPr lang="hu-HU" sz="1800" dirty="0">
                <a:solidFill>
                  <a:srgbClr val="00B050"/>
                </a:solidFill>
              </a:rPr>
              <a:t> hirtelen, újra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Novemberes, ködös magát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 err="1">
                <a:solidFill>
                  <a:srgbClr val="00B050"/>
                </a:solidFill>
              </a:rPr>
              <a:t>Mult</a:t>
            </a:r>
            <a:r>
              <a:rPr lang="hu-HU" sz="1800" dirty="0">
                <a:solidFill>
                  <a:srgbClr val="00B050"/>
                </a:solidFill>
              </a:rPr>
              <a:t> századok ködébe bújva.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Csupa vérzés, csupa titok,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Csupa nyomások, csupa ősök,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Csupa erdők és nádasok,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Csupa hajdani eszelősök.</a:t>
            </a: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436096" y="333375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utalhat az Ősz kifejezés, és a hatodik versszakban található ismétlések? </a:t>
            </a:r>
          </a:p>
          <a:p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8554" y="4293096"/>
            <a:ext cx="8291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Ősz ebben a versben a hanyatlás jelképe. A hatodik versszakban található ismétlések arra utalnak, hogy a lovas körbe-körbe jár, nem találja a kiutat.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350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75202"/>
            <a:ext cx="5112568" cy="433391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Hajdani, eltévedt utas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Vág neki új </a:t>
            </a:r>
            <a:r>
              <a:rPr lang="hu-HU" sz="1800" dirty="0" err="1">
                <a:solidFill>
                  <a:srgbClr val="00B050"/>
                </a:solidFill>
              </a:rPr>
              <a:t>hináru</a:t>
            </a:r>
            <a:r>
              <a:rPr lang="hu-HU" sz="1800" dirty="0">
                <a:solidFill>
                  <a:srgbClr val="00B050"/>
                </a:solidFill>
              </a:rPr>
              <a:t> útnak,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De nincsen fény, nincs lámpa-láng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És hírük sincsen a faluknak.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Alusznak némán a faluk,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 err="1">
                <a:solidFill>
                  <a:srgbClr val="00B050"/>
                </a:solidFill>
              </a:rPr>
              <a:t>Multat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álmodván</a:t>
            </a:r>
            <a:r>
              <a:rPr lang="hu-HU" sz="1800" dirty="0">
                <a:solidFill>
                  <a:srgbClr val="00B050"/>
                </a:solidFill>
              </a:rPr>
              <a:t> dideregve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a köd-bozótból kirohan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Ordas, bölény s </a:t>
            </a:r>
            <a:r>
              <a:rPr lang="hu-HU" sz="1800" dirty="0" err="1">
                <a:solidFill>
                  <a:srgbClr val="00B050"/>
                </a:solidFill>
              </a:rPr>
              <a:t>nagymérgü</a:t>
            </a:r>
            <a:r>
              <a:rPr lang="hu-HU" sz="1800" dirty="0">
                <a:solidFill>
                  <a:srgbClr val="00B050"/>
                </a:solidFill>
              </a:rPr>
              <a:t> medve.</a:t>
            </a: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436096" y="333375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Hogyan jelennek meg az emberek a műben? </a:t>
            </a:r>
          </a:p>
          <a:p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8911" y="3636241"/>
            <a:ext cx="8291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lovas végig magányos a műben, a többi ember hiányát emeli ki a költő, először azzal, hogy „nincs lámpaláng”, majd „hírük sincs a faluknak”, majd a múltat álmodó falvak jelennek meg.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297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1800200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Mag hó alatt</a:t>
            </a:r>
          </a:p>
          <a:p>
            <a:pPr marL="0" algn="just">
              <a:buFontTx/>
              <a:buNone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Mire utalhat a címben a mag és a hó szimbólum?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323528" y="2636912"/>
            <a:ext cx="83632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mag a telet a hótakaró alatt túléli és tavasszal újraéled. A tél a pusztuláshoz, a káoszhoz, a tavasz és a mag motívuma az újjászületéshez, a sarjadáshoz kapcsolódik. </a:t>
            </a:r>
          </a:p>
          <a:p>
            <a:pPr marL="0" algn="just">
              <a:buFontTx/>
              <a:buNone/>
            </a:pPr>
            <a:endParaRPr lang="hu-HU" altLang="hu-HU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090314a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18071"/>
            <a:ext cx="3131840" cy="26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4032448" cy="5832624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Gyötrött és tépett magamat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Régi hiteiben fürösztve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Vérből, jajból és lángból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Szedegetem össze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elteszem, mint életes holtat.</a:t>
            </a:r>
          </a:p>
          <a:p>
            <a:pPr marL="0" algn="just">
              <a:buFontTx/>
              <a:buNone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Kell még Tegnapról hív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tanu</a:t>
            </a: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kell talán az én hadisarcom,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 drága mementóként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Fölemeljem arcom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új emberű új világra.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572000" y="40466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Hogyan ábrázolja a költő a jelent?</a:t>
            </a:r>
          </a:p>
        </p:txBody>
      </p:sp>
      <p:sp>
        <p:nvSpPr>
          <p:cNvPr id="3" name="Téglalap 2"/>
          <p:cNvSpPr/>
          <p:nvPr/>
        </p:nvSpPr>
        <p:spPr>
          <a:xfrm>
            <a:off x="4582763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just">
              <a:buFontTx/>
              <a:buNone/>
            </a:pPr>
            <a:r>
              <a:rPr lang="hu-HU" altLang="hu-HU" sz="3200" dirty="0">
                <a:latin typeface="Times New Roman" pitchFamily="18" charset="0"/>
                <a:cs typeface="Times New Roman" pitchFamily="18" charset="0"/>
              </a:rPr>
              <a:t>A költő magát a tegnap tanújának tekinti, akire a jelenben nincs szükség, de talán egy új emberű új világban ismét meghallgatják.</a:t>
            </a:r>
          </a:p>
        </p:txBody>
      </p:sp>
    </p:spTree>
    <p:extLst>
      <p:ext uri="{BB962C8B-B14F-4D97-AF65-F5344CB8AC3E}">
        <p14:creationId xmlns:p14="http://schemas.microsoft.com/office/powerpoint/2010/main" val="42669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4032448" cy="5832624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Vád nélkül széttekintgetek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Majd vertségek és diadalmak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Földjén, hogy a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kaoszból</a:t>
            </a: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Harsos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igét halljak,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harsos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igét én hallassak.</a:t>
            </a:r>
          </a:p>
          <a:p>
            <a:pPr marL="0" algn="just">
              <a:buFontTx/>
              <a:buNone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Hős emberségem, várakozz,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Szép álmokat aludj, lefénylett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Jós és jó magyarságom,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Hívni fog az Élet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föltámadások örök Rendje.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572000" y="40466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Miért nem emeli fel szavát a költő?</a:t>
            </a:r>
          </a:p>
        </p:txBody>
      </p:sp>
      <p:sp>
        <p:nvSpPr>
          <p:cNvPr id="3" name="Téglalap 2"/>
          <p:cNvSpPr/>
          <p:nvPr/>
        </p:nvSpPr>
        <p:spPr>
          <a:xfrm>
            <a:off x="4377680" y="18448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just">
              <a:buFontTx/>
              <a:buNone/>
            </a:pPr>
            <a:r>
              <a:rPr lang="hu-HU" altLang="hu-HU" sz="3200" dirty="0">
                <a:latin typeface="Times New Roman" pitchFamily="18" charset="0"/>
                <a:cs typeface="Times New Roman" pitchFamily="18" charset="0"/>
              </a:rPr>
              <a:t>A költőben megvan a vágy, hogy megszólaljon, de reménytelennek látja a helyzetet, ezért inkább várakozik, hogy eljöjjön a megfelelő idő. </a:t>
            </a:r>
          </a:p>
        </p:txBody>
      </p:sp>
    </p:spTree>
    <p:extLst>
      <p:ext uri="{BB962C8B-B14F-4D97-AF65-F5344CB8AC3E}">
        <p14:creationId xmlns:p14="http://schemas.microsoft.com/office/powerpoint/2010/main" val="34246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4032448" cy="5832624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Most tél van s szegény mag-magam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Megnémítva és behavazva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Rendeltetés hitével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Őrzöm meg tavaszra,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Igazimnak sarjadásáig.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16016" y="40466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hangulatban zárul a vers?</a:t>
            </a:r>
          </a:p>
        </p:txBody>
      </p:sp>
      <p:sp>
        <p:nvSpPr>
          <p:cNvPr id="3" name="Téglalap 2"/>
          <p:cNvSpPr/>
          <p:nvPr/>
        </p:nvSpPr>
        <p:spPr>
          <a:xfrm>
            <a:off x="4298063" y="22048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just">
              <a:buFontTx/>
              <a:buNone/>
            </a:pPr>
            <a:r>
              <a:rPr lang="hu-HU" altLang="hu-HU" sz="3200" dirty="0">
                <a:latin typeface="Times New Roman" pitchFamily="18" charset="0"/>
                <a:cs typeface="Times New Roman" pitchFamily="18" charset="0"/>
              </a:rPr>
              <a:t>A vers optimistán zárul, a tavasz képeivel, amikor az igazság </a:t>
            </a:r>
            <a:r>
              <a:rPr lang="hu-HU" altLang="hu-HU" sz="3200">
                <a:latin typeface="Times New Roman" pitchFamily="18" charset="0"/>
                <a:cs typeface="Times New Roman" pitchFamily="18" charset="0"/>
              </a:rPr>
              <a:t>újra kisarjad.</a:t>
            </a:r>
            <a:endParaRPr lang="hu-HU" alt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92688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/>
              <a:t>Őrizem</a:t>
            </a:r>
            <a:r>
              <a:rPr lang="hu-HU" b="1" dirty="0"/>
              <a:t> a szemed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Már vénülő kezemmel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Fogom meg a kezedet,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Már vénülő szememmel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 err="1">
                <a:solidFill>
                  <a:srgbClr val="00B050"/>
                </a:solidFill>
              </a:rPr>
              <a:t>Őrizem</a:t>
            </a:r>
            <a:r>
              <a:rPr lang="hu-HU" sz="1800" dirty="0">
                <a:solidFill>
                  <a:srgbClr val="00B050"/>
                </a:solidFill>
              </a:rPr>
              <a:t> a szemedet.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Világok pusztulásán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Ősi vad, kit rettenet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Űz, érkeztem meg hozzád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várok riadtan veled.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Már vénülő kezemmel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Fogom meg a kezedet,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Már vénülő szememmel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 err="1">
                <a:solidFill>
                  <a:srgbClr val="00B050"/>
                </a:solidFill>
              </a:rPr>
              <a:t>Őrizem</a:t>
            </a:r>
            <a:r>
              <a:rPr lang="hu-HU" sz="1800" dirty="0">
                <a:solidFill>
                  <a:srgbClr val="00B050"/>
                </a:solidFill>
              </a:rPr>
              <a:t> a szemedet.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B050"/>
                </a:solidFill>
              </a:rPr>
              <a:t>Nem tudom, miért, meddig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Maradok meg még neked,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De a kezedet fogom</a:t>
            </a:r>
            <a:br>
              <a:rPr lang="hu-HU" sz="1800" dirty="0">
                <a:solidFill>
                  <a:srgbClr val="00B050"/>
                </a:solidFill>
              </a:rPr>
            </a:br>
            <a:r>
              <a:rPr lang="hu-HU" sz="1800" dirty="0">
                <a:solidFill>
                  <a:srgbClr val="00B050"/>
                </a:solidFill>
              </a:rPr>
              <a:t>S </a:t>
            </a:r>
            <a:r>
              <a:rPr lang="hu-HU" sz="1800" dirty="0" err="1">
                <a:solidFill>
                  <a:srgbClr val="00B050"/>
                </a:solidFill>
              </a:rPr>
              <a:t>őrizem</a:t>
            </a:r>
            <a:r>
              <a:rPr lang="hu-HU" sz="1800" dirty="0">
                <a:solidFill>
                  <a:srgbClr val="00B050"/>
                </a:solidFill>
              </a:rPr>
              <a:t> a szemedet.</a:t>
            </a:r>
          </a:p>
          <a:p>
            <a:pPr marL="0" indent="0">
              <a:buNone/>
            </a:pPr>
            <a:br>
              <a:rPr lang="hu-HU" dirty="0"/>
            </a:b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048855" y="2348880"/>
            <a:ext cx="4814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versben nagy szerepet játszanak az ismétlések, az első és harmadik versszak teljesen megegyezik, a negyedik versszak pedig ezek variánsa.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25102" y="188640"/>
            <a:ext cx="48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figyelsz meg a versszakokon?</a:t>
            </a:r>
          </a:p>
        </p:txBody>
      </p:sp>
    </p:spTree>
    <p:extLst>
      <p:ext uri="{BB962C8B-B14F-4D97-AF65-F5344CB8AC3E}">
        <p14:creationId xmlns:p14="http://schemas.microsoft.com/office/powerpoint/2010/main" val="42349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179388" y="333375"/>
            <a:ext cx="8507412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Hazajövetele után az Új versekkel új hangot ütött meg. Mindenki tudta, hogy új fejezet kezdődött. Ady egy csapásra fontos személy lett.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1"/>
            <a:ext cx="3456384" cy="4633223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194421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Már vénülő kezemmel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Fogom meg a kezedet,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Már vénülő szememmel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 err="1">
                <a:solidFill>
                  <a:srgbClr val="00B050"/>
                </a:solidFill>
              </a:rPr>
              <a:t>Őrizem</a:t>
            </a:r>
            <a:r>
              <a:rPr lang="hu-HU" sz="2400" dirty="0">
                <a:solidFill>
                  <a:srgbClr val="00B050"/>
                </a:solidFill>
              </a:rPr>
              <a:t> a szemedet.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br>
              <a:rPr lang="hu-HU" dirty="0"/>
            </a:b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7504" y="227687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versszakban egy nyugalmas kép jelenik meg. A versszak a két ige ellenére is állóképszerű, nyugalmat, békét áraszt.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25102" y="188640"/>
            <a:ext cx="48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kép jelenik meg a versszakban?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20" y="3846532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194421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Világok pusztulásán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Ősi vad, kit rettenet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Űz, érkeztem meg hozzád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S várok riadtan veled.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br>
              <a:rPr lang="hu-HU" dirty="0"/>
            </a:b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90231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külső világ félelmetes, pusztuló. A második versszak képei utalhatnak a világháborúra, de az Adyt ért személyes támadásokra is.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25102" y="188640"/>
            <a:ext cx="481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a külső világ? Mire utalhatnak ezek a képek?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14568"/>
            <a:ext cx="4608512" cy="31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2592288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Adyt számos kritika érte háborúellenessége miatt, hiszen 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örülötte a győzelmi jelentések megtévesztő boldogságában úszott az ország, de a költő előre látta a tragédiát.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5616624" cy="37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62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194421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Nem tudom, miért, meddig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Maradok meg még neked,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De a kezedet fogom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S </a:t>
            </a:r>
            <a:r>
              <a:rPr lang="hu-HU" sz="2400" dirty="0" err="1">
                <a:solidFill>
                  <a:srgbClr val="00B050"/>
                </a:solidFill>
              </a:rPr>
              <a:t>őrizem</a:t>
            </a:r>
            <a:r>
              <a:rPr lang="hu-HU" sz="2400" dirty="0">
                <a:solidFill>
                  <a:srgbClr val="00B050"/>
                </a:solidFill>
              </a:rPr>
              <a:t> a szemedet.</a:t>
            </a:r>
          </a:p>
          <a:p>
            <a:pPr marL="0" indent="0">
              <a:buNone/>
            </a:pPr>
            <a:endParaRPr lang="hu-H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br>
              <a:rPr lang="hu-HU" dirty="0"/>
            </a:b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902316"/>
            <a:ext cx="9036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 negyedik versszakában a jövő bizonytalansága jelenik meg, és ebben a bizonytalanságban egy biztos pont maradt: a szerelem.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25102" y="188640"/>
            <a:ext cx="48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jövőkép jelenik meg a versben?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56" y="3501008"/>
            <a:ext cx="4271380" cy="32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Ady Baudelaire-hez hasonlóan tudatosan szerkeszti köteteit. A kötetek elején egy cím nélküli vers található, majd ezután versciklusok következnek.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9" y="2708920"/>
            <a:ext cx="4228571" cy="22571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77048"/>
            <a:ext cx="3371429" cy="4980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Új versek (1906)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Góg és Magóg fia vagyok én…</a:t>
            </a:r>
          </a:p>
          <a:p>
            <a:pPr eaLnBrk="1" hangingPunct="1"/>
            <a:endParaRPr lang="hu-HU" altLang="hu-HU"/>
          </a:p>
          <a:p>
            <a:pPr lvl="1" eaLnBrk="1" hangingPunct="1"/>
            <a:r>
              <a:rPr lang="hu-HU" altLang="hu-HU"/>
              <a:t>A kötet első verse, cím nélkül. A címként az első sorral hivatkozunk rá</a:t>
            </a:r>
          </a:p>
          <a:p>
            <a:pPr lvl="1" eaLnBrk="1" hangingPunct="1"/>
            <a:r>
              <a:rPr lang="hu-HU" altLang="hu-HU"/>
              <a:t> Műfaja: ars poétika – költői hitvallás, a költő önmeghatározása</a:t>
            </a:r>
          </a:p>
          <a:p>
            <a:pPr lvl="1" eaLnBrk="1" hangingPunct="1"/>
            <a:endParaRPr lang="hu-HU" alt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2808288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Góg és Magóg fia vagyok én,</a:t>
            </a:r>
          </a:p>
          <a:p>
            <a:pPr marL="0" algn="just">
              <a:buFontTx/>
              <a:buNone/>
            </a:pPr>
            <a:r>
              <a:rPr lang="hu-HU" alt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Hiába döngetek kaput, </a:t>
            </a:r>
            <a:r>
              <a:rPr lang="hu-HU" altLang="hu-HU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falat</a:t>
            </a:r>
          </a:p>
          <a:p>
            <a:pPr marL="0" algn="just">
              <a:buFontTx/>
              <a:buNone/>
            </a:pPr>
            <a:r>
              <a:rPr lang="hu-HU" alt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mégis megkérdem tőletek:</a:t>
            </a:r>
          </a:p>
          <a:p>
            <a:pPr marL="0" algn="just">
              <a:buFontTx/>
              <a:buNone/>
            </a:pPr>
            <a:r>
              <a:rPr lang="hu-HU" alt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Szabad-e sírni a Kárpátok </a:t>
            </a:r>
            <a:r>
              <a:rPr lang="hu-HU" altLang="hu-HU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alatt?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468313" y="3213100"/>
            <a:ext cx="83010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  <a:defRPr/>
            </a:pPr>
            <a:r>
              <a:rPr lang="hu-HU" altLang="hu-HU" u="sng" kern="0" dirty="0">
                <a:latin typeface="Times New Roman" pitchFamily="18" charset="0"/>
                <a:cs typeface="Times New Roman" pitchFamily="18" charset="0"/>
              </a:rPr>
              <a:t>Versforma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: rímes-időmértékes, jambikus lüktetésű sorok, rímképlete: X A X A (</a:t>
            </a:r>
            <a:r>
              <a:rPr lang="hu-HU" altLang="hu-HU" kern="0" dirty="0" err="1">
                <a:latin typeface="Times New Roman" pitchFamily="18" charset="0"/>
                <a:cs typeface="Times New Roman" pitchFamily="18" charset="0"/>
              </a:rPr>
              <a:t>félrímek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4186238" cy="659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1800"/>
              <a:t>Góg és Magóg fia vagyok </a:t>
            </a:r>
            <a:r>
              <a:rPr lang="hu-HU" altLang="hu-HU" sz="1800">
                <a:solidFill>
                  <a:srgbClr val="FF0000"/>
                </a:solidFill>
              </a:rPr>
              <a:t>én,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Hiába dönget</a:t>
            </a:r>
            <a:r>
              <a:rPr lang="hu-HU" altLang="hu-HU" sz="1800">
                <a:solidFill>
                  <a:srgbClr val="FF0000"/>
                </a:solidFill>
              </a:rPr>
              <a:t>ek</a:t>
            </a:r>
            <a:r>
              <a:rPr lang="hu-HU" altLang="hu-HU" sz="1800"/>
              <a:t> kaput, falat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S </a:t>
            </a:r>
            <a:r>
              <a:rPr lang="hu-HU" altLang="hu-HU" sz="1800">
                <a:solidFill>
                  <a:srgbClr val="FF9900"/>
                </a:solidFill>
              </a:rPr>
              <a:t>mégis</a:t>
            </a:r>
            <a:r>
              <a:rPr lang="hu-HU" altLang="hu-HU" sz="1800"/>
              <a:t> megkérd</a:t>
            </a:r>
            <a:r>
              <a:rPr lang="hu-HU" altLang="hu-HU" sz="1800">
                <a:solidFill>
                  <a:srgbClr val="FF0000"/>
                </a:solidFill>
              </a:rPr>
              <a:t>em</a:t>
            </a:r>
            <a:r>
              <a:rPr lang="hu-HU" altLang="hu-HU" sz="1800"/>
              <a:t> tőletek: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Szabad-e sírni a </a:t>
            </a:r>
            <a:r>
              <a:rPr lang="hu-HU" altLang="hu-HU" sz="1800">
                <a:solidFill>
                  <a:srgbClr val="00B050"/>
                </a:solidFill>
              </a:rPr>
              <a:t>Kárpátok</a:t>
            </a:r>
            <a:r>
              <a:rPr lang="hu-HU" altLang="hu-HU" sz="1800"/>
              <a:t> alatt?</a:t>
            </a:r>
          </a:p>
          <a:p>
            <a:pPr eaLnBrk="1" hangingPunct="1">
              <a:buFontTx/>
              <a:buNone/>
            </a:pPr>
            <a:endParaRPr lang="hu-HU" altLang="hu-HU" sz="1800"/>
          </a:p>
          <a:p>
            <a:pPr eaLnBrk="1" hangingPunct="1">
              <a:buFontTx/>
              <a:buNone/>
            </a:pPr>
            <a:r>
              <a:rPr lang="hu-HU" altLang="hu-HU" sz="1800"/>
              <a:t>Verecke híres útján jöttem </a:t>
            </a:r>
            <a:r>
              <a:rPr lang="hu-HU" altLang="hu-HU" sz="1800">
                <a:solidFill>
                  <a:srgbClr val="FF0000"/>
                </a:solidFill>
              </a:rPr>
              <a:t>én,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Fül</a:t>
            </a:r>
            <a:r>
              <a:rPr lang="hu-HU" altLang="hu-HU" sz="1800">
                <a:solidFill>
                  <a:srgbClr val="FF0000"/>
                </a:solidFill>
              </a:rPr>
              <a:t>em</a:t>
            </a:r>
            <a:r>
              <a:rPr lang="hu-HU" altLang="hu-HU" sz="1800"/>
              <a:t>be még </a:t>
            </a:r>
            <a:r>
              <a:rPr lang="hu-HU" altLang="hu-HU" sz="1800">
                <a:solidFill>
                  <a:srgbClr val="00B050"/>
                </a:solidFill>
              </a:rPr>
              <a:t>ősmagyar </a:t>
            </a:r>
            <a:r>
              <a:rPr lang="hu-HU" altLang="hu-HU" sz="1800"/>
              <a:t>dal rivall,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Szabad-e </a:t>
            </a:r>
            <a:r>
              <a:rPr lang="hu-HU" altLang="hu-HU" sz="1800">
                <a:solidFill>
                  <a:srgbClr val="00B050"/>
                </a:solidFill>
              </a:rPr>
              <a:t>Dévénynél</a:t>
            </a:r>
            <a:r>
              <a:rPr lang="hu-HU" altLang="hu-HU" sz="1800"/>
              <a:t> betörn</a:t>
            </a:r>
            <a:r>
              <a:rPr lang="hu-HU" altLang="hu-HU" sz="1800">
                <a:solidFill>
                  <a:srgbClr val="FF0000"/>
                </a:solidFill>
              </a:rPr>
              <a:t>öm</a:t>
            </a:r>
          </a:p>
          <a:p>
            <a:pPr eaLnBrk="1" hangingPunct="1">
              <a:buFontTx/>
              <a:buNone/>
            </a:pPr>
            <a:r>
              <a:rPr lang="hu-HU" altLang="hu-HU" sz="1800">
                <a:solidFill>
                  <a:srgbClr val="0070C0"/>
                </a:solidFill>
              </a:rPr>
              <a:t>Új</a:t>
            </a:r>
            <a:r>
              <a:rPr lang="hu-HU" altLang="hu-HU" sz="1800"/>
              <a:t> időknek </a:t>
            </a:r>
            <a:r>
              <a:rPr lang="hu-HU" altLang="hu-HU" sz="1800">
                <a:solidFill>
                  <a:srgbClr val="0070C0"/>
                </a:solidFill>
              </a:rPr>
              <a:t>új</a:t>
            </a:r>
            <a:r>
              <a:rPr lang="hu-HU" altLang="hu-HU" sz="1800"/>
              <a:t> dalaival?</a:t>
            </a:r>
          </a:p>
          <a:p>
            <a:pPr eaLnBrk="1" hangingPunct="1">
              <a:buFontTx/>
              <a:buNone/>
            </a:pPr>
            <a:endParaRPr lang="hu-HU" altLang="hu-HU" sz="1800"/>
          </a:p>
          <a:p>
            <a:pPr eaLnBrk="1" hangingPunct="1">
              <a:buFontTx/>
              <a:buNone/>
            </a:pPr>
            <a:r>
              <a:rPr lang="hu-HU" altLang="hu-HU" sz="1800"/>
              <a:t>Fül</a:t>
            </a:r>
            <a:r>
              <a:rPr lang="hu-HU" altLang="hu-HU" sz="1800">
                <a:solidFill>
                  <a:srgbClr val="FF0000"/>
                </a:solidFill>
              </a:rPr>
              <a:t>em</a:t>
            </a:r>
            <a:r>
              <a:rPr lang="hu-HU" altLang="hu-HU" sz="1800"/>
              <a:t>be forró ólmot öntsetek,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Legy</a:t>
            </a:r>
            <a:r>
              <a:rPr lang="hu-HU" altLang="hu-HU" sz="1800">
                <a:solidFill>
                  <a:srgbClr val="FF0000"/>
                </a:solidFill>
              </a:rPr>
              <a:t>ek</a:t>
            </a:r>
            <a:r>
              <a:rPr lang="hu-HU" altLang="hu-HU" sz="1800"/>
              <a:t> az</a:t>
            </a:r>
            <a:r>
              <a:rPr lang="hu-HU" altLang="hu-HU" sz="1800">
                <a:solidFill>
                  <a:srgbClr val="0070C0"/>
                </a:solidFill>
              </a:rPr>
              <a:t> új, </a:t>
            </a:r>
            <a:r>
              <a:rPr lang="hu-HU" altLang="hu-HU" sz="1800"/>
              <a:t>az énekes </a:t>
            </a:r>
            <a:r>
              <a:rPr lang="hu-HU" altLang="hu-HU" sz="1800">
                <a:solidFill>
                  <a:srgbClr val="00B050"/>
                </a:solidFill>
              </a:rPr>
              <a:t>Vazul</a:t>
            </a:r>
            <a:r>
              <a:rPr lang="hu-HU" altLang="hu-HU" sz="1800"/>
              <a:t>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Ne hallj</a:t>
            </a:r>
            <a:r>
              <a:rPr lang="hu-HU" altLang="hu-HU" sz="1800">
                <a:solidFill>
                  <a:srgbClr val="FF0000"/>
                </a:solidFill>
              </a:rPr>
              <a:t>am</a:t>
            </a:r>
            <a:r>
              <a:rPr lang="hu-HU" altLang="hu-HU" sz="1800"/>
              <a:t> az élet</a:t>
            </a:r>
            <a:r>
              <a:rPr lang="hu-HU" altLang="hu-HU" sz="1800">
                <a:solidFill>
                  <a:srgbClr val="0070C0"/>
                </a:solidFill>
              </a:rPr>
              <a:t> új </a:t>
            </a:r>
            <a:r>
              <a:rPr lang="hu-HU" altLang="hu-HU" sz="1800"/>
              <a:t>dalait,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Tiporjatok </a:t>
            </a:r>
            <a:r>
              <a:rPr lang="hu-HU" altLang="hu-HU" sz="1800">
                <a:solidFill>
                  <a:srgbClr val="FF0000"/>
                </a:solidFill>
              </a:rPr>
              <a:t>reám </a:t>
            </a:r>
            <a:r>
              <a:rPr lang="hu-HU" altLang="hu-HU" sz="1800"/>
              <a:t>durván, gazul.</a:t>
            </a:r>
          </a:p>
          <a:p>
            <a:pPr eaLnBrk="1" hangingPunct="1">
              <a:buFontTx/>
              <a:buNone/>
            </a:pPr>
            <a:endParaRPr lang="hu-HU" altLang="hu-HU" sz="1800"/>
          </a:p>
          <a:p>
            <a:pPr eaLnBrk="1" hangingPunct="1">
              <a:buFontTx/>
              <a:buNone/>
            </a:pPr>
            <a:r>
              <a:rPr lang="hu-HU" altLang="hu-HU" sz="1800"/>
              <a:t>De addig sírva, kínban, mit se várva</a:t>
            </a:r>
          </a:p>
          <a:p>
            <a:pPr eaLnBrk="1" hangingPunct="1">
              <a:buFontTx/>
              <a:buNone/>
            </a:pPr>
            <a:r>
              <a:rPr lang="hu-HU" altLang="hu-HU" sz="1800">
                <a:solidFill>
                  <a:srgbClr val="FF9900"/>
                </a:solidFill>
              </a:rPr>
              <a:t>Mégiscsak</a:t>
            </a:r>
            <a:r>
              <a:rPr lang="hu-HU" altLang="hu-HU" sz="1800"/>
              <a:t> száll </a:t>
            </a:r>
            <a:r>
              <a:rPr lang="hu-HU" altLang="hu-HU" sz="1800">
                <a:solidFill>
                  <a:srgbClr val="0070C0"/>
                </a:solidFill>
              </a:rPr>
              <a:t>új</a:t>
            </a:r>
            <a:r>
              <a:rPr lang="hu-HU" altLang="hu-HU" sz="1800"/>
              <a:t> szárnyakon a dal</a:t>
            </a:r>
          </a:p>
          <a:p>
            <a:pPr eaLnBrk="1" hangingPunct="1">
              <a:buFontTx/>
              <a:buNone/>
            </a:pPr>
            <a:r>
              <a:rPr lang="hu-HU" altLang="hu-HU" sz="1800"/>
              <a:t>S ha elátkozza százszor </a:t>
            </a:r>
            <a:r>
              <a:rPr lang="hu-HU" altLang="hu-HU" sz="1800">
                <a:solidFill>
                  <a:srgbClr val="00B050"/>
                </a:solidFill>
              </a:rPr>
              <a:t>Pusztaszer,</a:t>
            </a:r>
          </a:p>
          <a:p>
            <a:pPr eaLnBrk="1" hangingPunct="1">
              <a:buFontTx/>
              <a:buNone/>
            </a:pPr>
            <a:r>
              <a:rPr lang="hu-HU" altLang="hu-HU" sz="1800">
                <a:solidFill>
                  <a:srgbClr val="FF9900"/>
                </a:solidFill>
              </a:rPr>
              <a:t>Mégis</a:t>
            </a:r>
            <a:r>
              <a:rPr lang="hu-HU" altLang="hu-HU" sz="1800"/>
              <a:t> győztes, </a:t>
            </a:r>
            <a:r>
              <a:rPr lang="hu-HU" altLang="hu-HU" sz="1800">
                <a:solidFill>
                  <a:srgbClr val="FF9900"/>
                </a:solidFill>
              </a:rPr>
              <a:t>mégis</a:t>
            </a:r>
            <a:r>
              <a:rPr lang="hu-HU" altLang="hu-HU" sz="1800"/>
              <a:t> </a:t>
            </a:r>
            <a:r>
              <a:rPr lang="hu-HU" altLang="hu-HU" sz="1800">
                <a:solidFill>
                  <a:srgbClr val="0070C0"/>
                </a:solidFill>
              </a:rPr>
              <a:t>új</a:t>
            </a:r>
            <a:r>
              <a:rPr lang="hu-HU" altLang="hu-HU" sz="1800"/>
              <a:t> és </a:t>
            </a:r>
            <a:r>
              <a:rPr lang="hu-HU" altLang="hu-HU" sz="1800">
                <a:solidFill>
                  <a:srgbClr val="00B050"/>
                </a:solidFill>
              </a:rPr>
              <a:t>magyar.</a:t>
            </a:r>
          </a:p>
        </p:txBody>
      </p:sp>
      <p:sp>
        <p:nvSpPr>
          <p:cNvPr id="19459" name="Szövegdoboz 1"/>
          <p:cNvSpPr txBox="1">
            <a:spLocks noChangeArrowheads="1"/>
          </p:cNvSpPr>
          <p:nvPr/>
        </p:nvSpPr>
        <p:spPr bwMode="auto">
          <a:xfrm>
            <a:off x="4355977" y="191077"/>
            <a:ext cx="46085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versben az ismétlődő elemek miatt egyes kifejezések, megszólalásformák hangsúlyosan jelennek meg. Az „új” szó hat alkalommal fordul elő a versben.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4355976" y="1690933"/>
            <a:ext cx="46085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középpontjában a költő áll, az én szó az első sor végén hangsúlyos, és az igealakok is E/1-ben szerepelnek</a:t>
            </a:r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4468015" y="4653136"/>
            <a:ext cx="4608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Mire utalnak az egyes színnel kiemelt szavak, szókapcsolatok?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hangvétele kihívó, dacos és ingerült. A vers zárlatában a mégis szavak a dacot jelölik. A mégis szó 4 alkalommal szerepel a versben </a:t>
            </a:r>
            <a:r>
              <a:rPr lang="hu-HU" altLang="hu-H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(egy alkalommal mégiscsak formában).</a:t>
            </a:r>
          </a:p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a dacos szembeállást Király István. „mégis” morálnak nevezi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Ady Endre élete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5905500" cy="4525963"/>
          </a:xfrm>
        </p:spPr>
        <p:txBody>
          <a:bodyPr/>
          <a:lstStyle/>
          <a:p>
            <a:pPr algn="just" eaLnBrk="1" hangingPunct="1"/>
            <a:r>
              <a:rPr lang="hu-HU" altLang="hu-HU"/>
              <a:t>Ady Endre </a:t>
            </a:r>
            <a:r>
              <a:rPr lang="hu-HU" altLang="hu-HU" b="1"/>
              <a:t>1877</a:t>
            </a:r>
            <a:r>
              <a:rPr lang="hu-HU" altLang="hu-HU"/>
              <a:t>. november 22-én született a Szilágy megyei </a:t>
            </a:r>
            <a:r>
              <a:rPr lang="hu-HU" altLang="hu-HU" b="1"/>
              <a:t>Érmindszent</a:t>
            </a:r>
            <a:r>
              <a:rPr lang="hu-HU" altLang="hu-HU"/>
              <a:t>en. Családját a 13-14. századig le tudták vezetni. </a:t>
            </a:r>
            <a:endParaRPr lang="hu-HU" altLang="hu-HU" sz="2400"/>
          </a:p>
        </p:txBody>
      </p:sp>
      <p:pic>
        <p:nvPicPr>
          <p:cNvPr id="3076" name="Picture 4" descr="Ady-szulhaza-ermindszent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1628775"/>
            <a:ext cx="2914650" cy="3700463"/>
          </a:xfr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03913" y="5300663"/>
            <a:ext cx="3240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Ady Endre szülőháza Érmindszenten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048649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versben nagy szerepet kap a történelmi múlt is, Ady egyszerre vállalja a történelmi múltat, ugyanakkor a megújulást hirdeti.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hu-HU" altLang="hu-HU"/>
              <a:t>Új vizeken járok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312738" y="1655763"/>
            <a:ext cx="4114800" cy="4997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Ne félj, hajóm, rajtad a Holnap hőse,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Röhögjenek a részeg evezősre.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Röpülj, hajóm,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Ne félj, hajóm: rajtad a Holnap hőse.</a:t>
            </a:r>
          </a:p>
          <a:p>
            <a:pPr marL="0" indent="0">
              <a:buFontTx/>
              <a:buNone/>
            </a:pPr>
            <a:endParaRPr lang="hu-HU" altLang="hu-HU" sz="180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Szállani, szállani, szállani egyre,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Új, új Vizekre, nagy, szűzi Vizekre,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Röpülj, hajóm,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Szállani, szállani, szállani egyre.</a:t>
            </a:r>
          </a:p>
          <a:p>
            <a:pPr marL="0" indent="0">
              <a:buFontTx/>
              <a:buNone/>
            </a:pPr>
            <a:endParaRPr lang="hu-HU" altLang="hu-HU" sz="180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Új horizonok libegnek elébed,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Minden percben új, félelmes az Élet,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Röpülj, hajóm,</a:t>
            </a:r>
          </a:p>
          <a:p>
            <a:pPr marL="0" indent="0">
              <a:buFontTx/>
              <a:buNone/>
            </a:pPr>
            <a:r>
              <a:rPr lang="hu-HU" altLang="hu-HU" sz="1800">
                <a:solidFill>
                  <a:srgbClr val="00B050"/>
                </a:solidFill>
              </a:rPr>
              <a:t>Új horizonok libegnek elébed.</a:t>
            </a:r>
          </a:p>
          <a:p>
            <a:pPr marL="0" indent="0">
              <a:buFontTx/>
              <a:buNone/>
            </a:pPr>
            <a:endParaRPr lang="hu-HU" altLang="hu-HU" sz="1800">
              <a:solidFill>
                <a:srgbClr val="00B050"/>
              </a:solidFill>
            </a:endParaRPr>
          </a:p>
        </p:txBody>
      </p:sp>
      <p:sp>
        <p:nvSpPr>
          <p:cNvPr id="21508" name="Téglalap 3"/>
          <p:cNvSpPr>
            <a:spLocks noChangeArrowheads="1"/>
          </p:cNvSpPr>
          <p:nvPr/>
        </p:nvSpPr>
        <p:spPr bwMode="auto">
          <a:xfrm>
            <a:off x="4427538" y="170021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kellenek a megálmodott álmok,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Új kínok, titkok, vágyak vizén járok,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Röpülj, hajóm,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kellenek a megálmodott álmok.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Én nem leszek a szürkék hegedőse,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Hajtson szentlélek vagy a korcsma gőze: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Röpülj, hajóm,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Én nem leszek a szürkék hegedőse.</a:t>
            </a:r>
          </a:p>
        </p:txBody>
      </p:sp>
      <p:pic>
        <p:nvPicPr>
          <p:cNvPr id="21509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286250"/>
            <a:ext cx="39544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179388" y="188913"/>
            <a:ext cx="4176712" cy="863600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Formai elemzés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4479925" y="1484313"/>
            <a:ext cx="46291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  <a:defRPr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versben nagy szerepet kapnak az ismétlések: a  versszakok első és utolsó sora azonos.  </a:t>
            </a:r>
          </a:p>
        </p:txBody>
      </p:sp>
      <p:sp>
        <p:nvSpPr>
          <p:cNvPr id="22532" name="Téglalap 1"/>
          <p:cNvSpPr>
            <a:spLocks noChangeArrowheads="1"/>
          </p:cNvSpPr>
          <p:nvPr/>
        </p:nvSpPr>
        <p:spPr bwMode="auto">
          <a:xfrm>
            <a:off x="0" y="1773238"/>
            <a:ext cx="4751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8000"/>
                </a:solidFill>
              </a:rPr>
              <a:t>Ne félj, hajóm, rajtad a Holnap hőse,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8000"/>
                </a:solidFill>
              </a:rPr>
              <a:t>Röhögjenek a részeg evezősre.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8000"/>
                </a:solidFill>
              </a:rPr>
              <a:t>Röpülj, hajóm,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8000"/>
                </a:solidFill>
              </a:rPr>
              <a:t>Ne félj, hajóm: rajtad a Holnap hőse</a:t>
            </a:r>
            <a:r>
              <a:rPr lang="hu-HU" altLang="hu-HU" sz="1800" dirty="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Cím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Ebben a versben is nagy hangsúlyt kap az új szó. Ady tudatosan akarja megújítani nemcsak a saját, de a kor magyar költészetét is.</a:t>
            </a:r>
          </a:p>
        </p:txBody>
      </p:sp>
      <p:pic>
        <p:nvPicPr>
          <p:cNvPr id="2355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734536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Minek a szimbóluma lehet a tenger és a rajta hánykódó hajó?</a:t>
            </a:r>
          </a:p>
        </p:txBody>
      </p:sp>
    </p:spTree>
    <p:extLst>
      <p:ext uri="{BB962C8B-B14F-4D97-AF65-F5344CB8AC3E}">
        <p14:creationId xmlns:p14="http://schemas.microsoft.com/office/powerpoint/2010/main" val="123275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/>
              <a:t>A víz ősi jelkép is az irodalomban: az életet jelenti. A rajta haladó hajó pedig az emberi sorsot szimbolizálja. A francia szimbolisták is nagyon kedvelték ezt a szimbólumot. </a:t>
            </a:r>
            <a:r>
              <a:rPr lang="hu-HU" altLang="hu-HU">
                <a:solidFill>
                  <a:srgbClr val="008000"/>
                </a:solidFill>
              </a:rPr>
              <a:t>(Rimbaud: A részeg hajó)</a:t>
            </a:r>
            <a:endParaRPr lang="hu-HU" altLang="hu-HU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55435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 a vers műfaja? Mi a vers témája?</a:t>
            </a:r>
          </a:p>
        </p:txBody>
      </p:sp>
    </p:spTree>
    <p:extLst>
      <p:ext uri="{BB962C8B-B14F-4D97-AF65-F5344CB8AC3E}">
        <p14:creationId xmlns:p14="http://schemas.microsoft.com/office/powerpoint/2010/main" val="197005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Műfaj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Az előző vershez hasonlóan ez is ars poétika.</a:t>
            </a:r>
          </a:p>
        </p:txBody>
      </p:sp>
      <p:pic>
        <p:nvPicPr>
          <p:cNvPr id="2560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3388"/>
            <a:ext cx="756126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179388" y="333375"/>
            <a:ext cx="8507412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Tartalom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 A lírai én új vizekre, új horizontokra, új életre vágyik. Az 1. versszakban egy alliteráló szókapcsolat emelkedik ki: a Holnap hőse. A Holnap jelentheti a jövőt, de az antológiára is utalhat. </a:t>
            </a:r>
          </a:p>
        </p:txBody>
      </p:sp>
      <p:pic>
        <p:nvPicPr>
          <p:cNvPr id="2662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997200"/>
            <a:ext cx="70564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vers legfeltűnőbb stíluseszköze a sok felszólító és felkiáltó mondat (ne félj, röpülj hajóm, nem kellenek stb.). Ezekkel mintegy önmagát bátorítja, biztatja.</a:t>
            </a:r>
          </a:p>
        </p:txBody>
      </p:sp>
      <p:pic>
        <p:nvPicPr>
          <p:cNvPr id="2765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64754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/>
              <a:t>Hajdan az ősei a térség legbefolyásosabb nemesei voltak, Ady korára azonban teljesen elszegényedtek.</a:t>
            </a:r>
          </a:p>
        </p:txBody>
      </p:sp>
      <p:pic>
        <p:nvPicPr>
          <p:cNvPr id="409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7610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másik jellegzetessége a szóismétlés. Különösen két szó emelkedik ki: az új és a nem. A címmel együtt az új szó összesen hétszer </a:t>
            </a:r>
            <a:r>
              <a:rPr lang="hu-HU" altLang="hu-HU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(új vizek, új horizonok), 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a nem négyszer fordul elő.</a:t>
            </a:r>
          </a:p>
        </p:txBody>
      </p:sp>
      <p:pic>
        <p:nvPicPr>
          <p:cNvPr id="28675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6985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/>
              <a:t> Az utolsó versszakban a szürkék hegedőse archaikus hangvételével ismét a régi stílus, az elavult világ tagadást jelenti.</a:t>
            </a: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060575"/>
            <a:ext cx="7262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Ady Endre tájköltészete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/>
              <a:t>Az Új versek kötetben A magyar Ugaron ciklusban találhatóak a tájversek. </a:t>
            </a:r>
          </a:p>
        </p:txBody>
      </p:sp>
      <p:pic>
        <p:nvPicPr>
          <p:cNvPr id="3072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24150"/>
            <a:ext cx="67119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5976640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Ady Endre, miután Párizsban megismert egy fejlett nyugati nagyvárost, Magyarország elmaradottságát még élesebben látta.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839508" cy="45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7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251520" y="188639"/>
            <a:ext cx="8712968" cy="6048649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Szereti a hazáját, de kritizálja is, bemutatja az ország negatív oldalát (szegénység, elmaradottság, a kultúra hiánya). A tájverseiben nem a táj szépségét írja le, hanem érzéseit, a költészet temetőjének látja Magyarországot.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1140"/>
            <a:ext cx="7128792" cy="40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7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328592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Elvadult tájon gázolok: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Ős, buja földön dudva, muhar.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a vad mezőt ismerem,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magyar Ugar.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Lehajlok a szent humuszig: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szűzi földön valami rág.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Hej, égig-nyúló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giz-gazok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 nincsen itt virág?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Vad indák gyűrűznek körül,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Míg a föld alvó lelkét lesem,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Régmult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virágok illata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Bódít szerelmesen.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Csönd van. A dudva, a muhar,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gaz lehúz, altat, befed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egy kacagó szél suhan el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nagy Ugar felett.</a:t>
            </a:r>
          </a:p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églalap 1"/>
          <p:cNvSpPr>
            <a:spLocks noChangeArrowheads="1"/>
          </p:cNvSpPr>
          <p:nvPr/>
        </p:nvSpPr>
        <p:spPr bwMode="auto">
          <a:xfrm>
            <a:off x="323850" y="260350"/>
            <a:ext cx="5111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magyar Ugaron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283968" y="26035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Mit tudsz megállapítani a versformáról?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2159000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Forma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vers négysoros, jambikus lüktetésű sorokból áll, rímképlete: X A X A (félrímek)</a:t>
            </a:r>
          </a:p>
        </p:txBody>
      </p:sp>
      <p:sp>
        <p:nvSpPr>
          <p:cNvPr id="32771" name="Téglalap 1"/>
          <p:cNvSpPr>
            <a:spLocks noChangeArrowheads="1"/>
          </p:cNvSpPr>
          <p:nvPr/>
        </p:nvSpPr>
        <p:spPr bwMode="auto">
          <a:xfrm>
            <a:off x="395288" y="25654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Elvadult tájon gázolok: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Ős, buja földön dudva, </a:t>
            </a:r>
            <a:r>
              <a:rPr lang="hu-HU" altLang="hu-H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muhar.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a vad mezőt ismerem,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magyar </a:t>
            </a:r>
            <a:r>
              <a:rPr lang="hu-HU" altLang="hu-H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Ugar.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jelent a cím? Miért írja nagybetűvel </a:t>
            </a:r>
            <a:r>
              <a:rPr lang="hu-HU" altLang="hu-HU" sz="7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költő?</a:t>
            </a:r>
            <a:endParaRPr lang="hu-HU" altLang="hu-HU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1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artalom helye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Cím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vers címe egy szimbólumot tartalmaz, erre utal a nagybetűs írásmód is. Az ugar műveletlen földet jelent, Adynál a magyarság kiaknázatlan lehetőségeire utal.</a:t>
            </a:r>
          </a:p>
        </p:txBody>
      </p:sp>
      <p:pic>
        <p:nvPicPr>
          <p:cNvPr id="3379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565400"/>
            <a:ext cx="532765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328592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Elvadult tájon gázolok: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Ős, buja földön dudva, muhar.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a vad mezőt ismerem,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magyar Ugar.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Lehajlok a szent humuszig: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szűzi földön valami rág.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Hej, égig-nyúló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giz-gazok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 nincsen itt virág?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Vad indák gyűrűznek körül,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Míg a föld alvó lelkét lesem,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Régmult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virágok illata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Bódít szerelmesen.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Csönd van. A dudva, a muhar,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gaz lehúz, altat, befed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egy kacagó szél suhan el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nagy Ugar felett.</a:t>
            </a:r>
          </a:p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850" y="260350"/>
            <a:ext cx="864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Milyen cselekvések jelennek meg a versben? Ki a cselekvő?</a:t>
            </a:r>
          </a:p>
        </p:txBody>
      </p:sp>
    </p:spTree>
    <p:extLst>
      <p:ext uri="{BB962C8B-B14F-4D97-AF65-F5344CB8AC3E}">
        <p14:creationId xmlns:p14="http://schemas.microsoft.com/office/powerpoint/2010/main" val="14402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szak-%20Erdely%202%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35150"/>
            <a:ext cx="7559675" cy="5022850"/>
          </a:xfrm>
          <a:noFill/>
        </p:spPr>
      </p:pic>
      <p:sp>
        <p:nvSpPr>
          <p:cNvPr id="5123" name="Téglalap 4"/>
          <p:cNvSpPr>
            <a:spLocks noChangeArrowheads="1"/>
          </p:cNvSpPr>
          <p:nvPr/>
        </p:nvSpPr>
        <p:spPr bwMode="auto">
          <a:xfrm>
            <a:off x="0" y="188913"/>
            <a:ext cx="8893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Iskoláit Nagykárolyon a piarista gimnáziumban, majd Zilahon a Wesselényi-kollégiumban végzi, ezután a debreceni jogi akadémián jogot tanul.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>
                <a:latin typeface="Times New Roman" pitchFamily="18" charset="0"/>
                <a:cs typeface="Times New Roman" pitchFamily="18" charset="0"/>
              </a:rPr>
              <a:t>Tartalom</a:t>
            </a:r>
          </a:p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Az első-második versszakban egyes számú első személy az aktív. A harmadik-negyedik versszakban az Ugar válik cselekvővé, a  hős tehetetlen, béna rab lesz az indák fojtogató gyűrűjében.</a:t>
            </a:r>
          </a:p>
        </p:txBody>
      </p:sp>
      <p:pic>
        <p:nvPicPr>
          <p:cNvPr id="3481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6159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328592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Elvadult tájon gázolok: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Ős, buja földön dudva, muhar.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a vad mezőt ismerem,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magyar Ugar.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Lehajlok a szent humuszig: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szűzi földön valami rág.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Hej, égig-nyúló </a:t>
            </a: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giz-gazok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 nincsen itt virág?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Vad indák gyűrűznek körül,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Míg a föld alvó lelkét lesem,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Régmult</a:t>
            </a: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virágok illata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Bódít szerelmesen.</a:t>
            </a:r>
          </a:p>
          <a:p>
            <a:pPr marL="0" algn="just">
              <a:buFontTx/>
              <a:buNone/>
              <a:defRPr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Csönd van. A dudva, a muhar,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gaz lehúz, altat, befed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egy kacagó szél suhan el</a:t>
            </a:r>
          </a:p>
          <a:p>
            <a:pPr marL="0" algn="just">
              <a:buFontTx/>
              <a:buNone/>
              <a:defRPr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nagy Ugar felett.</a:t>
            </a:r>
          </a:p>
          <a:p>
            <a:pPr marL="0" algn="just">
              <a:buFontTx/>
              <a:buNone/>
              <a:defRPr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850" y="260350"/>
            <a:ext cx="864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Keress ellentéteket a versben!</a:t>
            </a:r>
          </a:p>
        </p:txBody>
      </p:sp>
    </p:spTree>
    <p:extLst>
      <p:ext uri="{BB962C8B-B14F-4D97-AF65-F5344CB8AC3E}">
        <p14:creationId xmlns:p14="http://schemas.microsoft.com/office/powerpoint/2010/main" val="3950735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/>
              <a:t>Feszítő ellentétek találhatók a költeményben: az elvadult táj szemben áll a szűzi földdel; a bódító virággal a dudva, a muhar kerül szembe.</a:t>
            </a:r>
            <a:endParaRPr lang="hu-HU" altLang="hu-H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56165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3816424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Kúnfajta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nagyszemű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legény volt,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Kínzottja sok-sok méla vágynak,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Csordát őrzött és nekivágott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híres magyar Hortobágynak.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Alkonyatok és délibábok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Megfogták százszor is a lelkét,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virág nőtt a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szivében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csorda-népek lelegelték.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Ezerszer gondolt csodaszépet,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Gondolt halálra, borra, nőre,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 más táján a világnak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Szent dalnok lett volna belőle.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a piszkos, gatyás, bamba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Társakra s a csordára nézett,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Eltemette rögtön a nótát: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Káromkodott vagy fütyörészett.</a:t>
            </a:r>
          </a:p>
        </p:txBody>
      </p:sp>
      <p:sp>
        <p:nvSpPr>
          <p:cNvPr id="36867" name="Téglalap 1"/>
          <p:cNvSpPr>
            <a:spLocks noChangeArrowheads="1"/>
          </p:cNvSpPr>
          <p:nvPr/>
        </p:nvSpPr>
        <p:spPr bwMode="auto">
          <a:xfrm>
            <a:off x="223838" y="260350"/>
            <a:ext cx="737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hu-HU" sz="3600" b="1">
                <a:latin typeface="Times New Roman" pitchFamily="18" charset="0"/>
                <a:cs typeface="Times New Roman" pitchFamily="18" charset="0"/>
              </a:rPr>
              <a:t>A HORTOBÁGY POÉTÁJA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5589240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B050"/>
                </a:solidFill>
              </a:rPr>
              <a:t>Keress ellentéteket a versben!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mű témája a magyar művészsors tragédiája. Ellentét figyelhető meg a művészportré s a durva környezet között.  </a:t>
            </a:r>
          </a:p>
        </p:txBody>
      </p:sp>
      <p:pic>
        <p:nvPicPr>
          <p:cNvPr id="3789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735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44799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3816424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Kúnfajta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nagyszemű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legény volt,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Kínzottja sok-sok méla vágynak,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Csordát őrzött és nekivágott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híres magyar Hortobágynak.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Alkonyatok és délibábok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Megfogták százszor is a lelkét,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virág nőtt a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szivében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csorda-népek lelegelték.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Ezerszer gondolt csodaszépet,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Gondolt halálra, borra, nőre,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 más táján a világnak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Szent dalnok lett volna belőle.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a piszkos, gatyás, bamba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Társakra s a csordára nézett,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Eltemette rögtön a nótát: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Káromkodott vagy fütyörészett.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4725144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B050"/>
                </a:solidFill>
              </a:rPr>
              <a:t>Mit tudunk meg a művészről?</a:t>
            </a:r>
          </a:p>
        </p:txBody>
      </p:sp>
    </p:spTree>
    <p:extLst>
      <p:ext uri="{BB962C8B-B14F-4D97-AF65-F5344CB8AC3E}">
        <p14:creationId xmlns:p14="http://schemas.microsoft.com/office/powerpoint/2010/main" val="2218981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művész befelé élő érzékeny lélek. Belső lelkiállapotára figyel, a természet szépségei bűvölik el.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Mindezek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megtermékenyítik a lelkét, "virág" nő a szívében.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14697"/>
            <a:ext cx="4259277" cy="43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8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3816424"/>
          </a:xfrm>
        </p:spPr>
        <p:txBody>
          <a:bodyPr numCol="2"/>
          <a:lstStyle/>
          <a:p>
            <a:pPr marL="0" algn="just">
              <a:buFontTx/>
              <a:buNone/>
              <a:defRPr/>
            </a:pP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Kúnfajta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nagyszemű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legény volt,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Kínzottja sok-sok méla vágynak,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Csordát őrzött és nekivágott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híres magyar Hortobágynak.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Alkonyatok és délibábok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Megfogták százszor is a lelkét,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virág nőtt a </a:t>
            </a:r>
            <a:r>
              <a:rPr lang="hu-HU" alt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szivében</a:t>
            </a: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csorda-népek lelegelték.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Ezerszer gondolt csodaszépet,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Gondolt halálra, borra, nőre,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 más táján a világnak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Szent dalnok lett volna belőle.</a:t>
            </a:r>
          </a:p>
          <a:p>
            <a:pPr marL="0" algn="just">
              <a:buFontTx/>
              <a:buNone/>
              <a:defRPr/>
            </a:pPr>
            <a:endParaRPr lang="hu-HU" alt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ha a piszkos, gatyás, bamba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Társakra s a csordára nézett,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Eltemette rögtön a nótát:</a:t>
            </a:r>
          </a:p>
          <a:p>
            <a:pPr marL="0" algn="just">
              <a:buFontTx/>
              <a:buNone/>
              <a:defRPr/>
            </a:pPr>
            <a:r>
              <a:rPr lang="hu-HU" alt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Káromkodott vagy fütyörészett.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4725144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B050"/>
                </a:solidFill>
              </a:rPr>
              <a:t>Mit tudunk meg a társakról?</a:t>
            </a:r>
          </a:p>
        </p:txBody>
      </p:sp>
    </p:spTree>
    <p:extLst>
      <p:ext uri="{BB962C8B-B14F-4D97-AF65-F5344CB8AC3E}">
        <p14:creationId xmlns:p14="http://schemas.microsoft.com/office/powerpoint/2010/main" val="167767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79512" y="116633"/>
            <a:ext cx="8507288" cy="6120656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költő és társai között nagy ellentét van.  A “piszkos, gatyás, bamba” jelzők fokozása és halmozása erősödő ellenérzést, indulatot érzékeltet.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6416"/>
            <a:ext cx="3468790" cy="43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6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A nóta “eltemetésével” az utolsó strófában beteljesedett a művész-tragédia: a szépség, a dal elveszett a durva műveletlenségben.</a:t>
            </a:r>
          </a:p>
        </p:txBody>
      </p:sp>
      <p:pic>
        <p:nvPicPr>
          <p:cNvPr id="3891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989138"/>
            <a:ext cx="32273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/>
              <a:t>Ady Endre élete II: első kötete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496300" cy="4525963"/>
          </a:xfrm>
        </p:spPr>
        <p:txBody>
          <a:bodyPr/>
          <a:lstStyle/>
          <a:p>
            <a:pPr algn="just" eaLnBrk="1" hangingPunct="1"/>
            <a:r>
              <a:rPr lang="hu-HU" altLang="hu-HU" sz="2400"/>
              <a:t>Debrecenben több újságnál is dolgozott: Debreceni Főiskolai Lapok, Debreceni Hirlap, Debrecen</a:t>
            </a:r>
          </a:p>
          <a:p>
            <a:pPr algn="just" eaLnBrk="1" hangingPunct="1"/>
            <a:endParaRPr lang="hu-HU" altLang="hu-HU" sz="1600"/>
          </a:p>
          <a:p>
            <a:pPr algn="just" eaLnBrk="1" hangingPunct="1"/>
            <a:endParaRPr lang="hu-HU" altLang="hu-HU" sz="1600"/>
          </a:p>
          <a:p>
            <a:pPr algn="just" eaLnBrk="1" hangingPunct="1"/>
            <a:endParaRPr lang="hu-HU" altLang="hu-HU" sz="1600"/>
          </a:p>
        </p:txBody>
      </p:sp>
      <p:pic>
        <p:nvPicPr>
          <p:cNvPr id="5124" name="Picture 4" descr="L_-43743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492375"/>
            <a:ext cx="5410200" cy="3673475"/>
          </a:xfr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55650" y="6165850"/>
            <a:ext cx="777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A debreceni Igazságügyi palotát ábrázoló képeslap 1900-ból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sz="3600" dirty="0">
                <a:latin typeface="Times New Roman" pitchFamily="18" charset="0"/>
                <a:cs typeface="Times New Roman" pitchFamily="18" charset="0"/>
              </a:rPr>
              <a:t>A Tisza-parton</a:t>
            </a:r>
          </a:p>
          <a:p>
            <a:pPr marL="0" algn="just">
              <a:buFontTx/>
              <a:buNone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Jöttem a Gangesz partjairól,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 álmodoztam déli verőn,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szívem egy nagy harangvirág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finom remegések: az erőm.</a:t>
            </a:r>
          </a:p>
          <a:p>
            <a:pPr marL="0" algn="just">
              <a:buFontTx/>
              <a:buNone/>
            </a:pPr>
            <a:endParaRPr lang="hu-HU" alt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Gémes kút, malom alja, fokos,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Sivatag, lárma, durva kezek,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Vad csókok, bambák, álom-bakók.</a:t>
            </a:r>
          </a:p>
          <a:p>
            <a:pPr marL="0" algn="just"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Tisza-parton mit keresek?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9388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2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két versszakból álló vers a Gangesz és a Tisza partját veti össze. Az első versszak pozitív kifejezéseket tartalmaz: álmodozás, szív, harangvirág, finom remegések.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93123"/>
            <a:ext cx="6120680" cy="406451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második versszak csupa névszóból áll: fokos, sivatag, durva kezek, hogy a Tisza-part, mint Magyarország szimbóluma csupa rosszat, barbárt jelent.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1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hu-HU" dirty="0"/>
              <a:t>Ady Endre szerelmi költészete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Ady szerelmi költészetének két jelentős korszaka van: a megújulását is hozó Léda-versek és a hagyományosabb elemeiket tartalmazó Csinszka-versek korszaka. Legtöbb szerelmes versét e két nő ihlette.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2976"/>
            <a:ext cx="2561483" cy="33703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645024"/>
            <a:ext cx="4371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8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Viszonyukat kezdettől a szélsőségesség, a végletesség, a harc, a küzdelem jellemezte. Az érzelmi feszültség, erotikus túlfűtöttség már a legelső Léda-versekben is jelen van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2809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6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/>
              <a:t>Léda-versek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412875"/>
            <a:ext cx="4619625" cy="5184775"/>
          </a:xfrm>
        </p:spPr>
        <p:txBody>
          <a:bodyPr/>
          <a:lstStyle/>
          <a:p>
            <a:pPr eaLnBrk="1" hangingPunct="1"/>
            <a:r>
              <a:rPr lang="hu-HU" altLang="hu-HU"/>
              <a:t>Nem boldogságot, búfelejtő idillt sugallnak a jelképek, hanem vergődő nyugtalanságot, örökös mozgást és gyötrelmes fájdalmat.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1162050"/>
            <a:ext cx="3887787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Ady Endre: Héja-nász az avaron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Útra kelünk. Megyünk az Őszbe,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Vijjogva, sírva, kergetőzve,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Két lankadt szárnyú héja-madár.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Új rablói vannak a Nyárnak,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Csattognak az új héja-szárnyak,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Dúlnak a csókos ütközetek.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Szállunk a Nyárból, űzve szállunk,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Valahol az Őszben megállunk,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Fölborzolt tollal, szerelmesen.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Ez az utolsó nászunk nékünk: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Egymás husába beletépünk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 lehullunk az őszi avaron.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4535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356100" y="1484313"/>
            <a:ext cx="448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356100" y="1484313"/>
            <a:ext cx="43926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/>
              <a:t>Bántó, kellemetlen hanghatások kísérik a szerelmi vágyat: vijjogás, sírás, csattogás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51275" y="1520825"/>
            <a:ext cx="48244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 második versszak leírja, hogy nem csupán meghatározott két ember kapcsolatáról, hanem a szerelemről általában szól a vers. A költő leírja, hogy minden kapcsolat harc: csókos ütközet.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95738" y="1485900"/>
            <a:ext cx="426878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 szerelem a nyárból (boldogság) az őszbe (boldogtalanság) tart. Ez az út egyre gyorsul: Útra kelünk &lt; megyünk &lt; szállunk &lt; űzve szállunk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924300" y="2492375"/>
            <a:ext cx="47005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 gyorsuló rohanás vége a lehullás, a halál, a pusztulás.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84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84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84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9" grpId="0"/>
      <p:bldP spid="18439" grpId="1"/>
      <p:bldP spid="18441" grpId="0" build="allAtOnce"/>
      <p:bldP spid="18443" grpId="0"/>
      <p:bldP spid="18443" grpId="1"/>
      <p:bldP spid="184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 versszakok páratlan számú (3) sorból állnak, és csak 2 verssor rímel, ez is a diszharmóniát jelzi.</a:t>
            </a:r>
          </a:p>
        </p:txBody>
      </p:sp>
      <p:pic>
        <p:nvPicPr>
          <p:cNvPr id="40963" name="Kép 3" descr="20101215_szerel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79914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Szokatlan az is, hogy ebben a versben nem békés állatok, hanem ragadozó madarak jelenítik meg a szerelmet.</a:t>
            </a:r>
          </a:p>
        </p:txBody>
      </p:sp>
      <p:pic>
        <p:nvPicPr>
          <p:cNvPr id="41987" name="Kép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1481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Kép 4" descr="260px-Accipiter_brevi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3131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107504" y="116633"/>
            <a:ext cx="8579296" cy="6120656"/>
          </a:xfrm>
        </p:spPr>
        <p:txBody>
          <a:bodyPr numCol="2"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VÁR FEHÉR ASSZONYA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	 	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lelkem ódon, babonás vár,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Mohos, gőgös és elhagyott.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 két szemem, ugye, milyen nagy?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nem ragyog és nem ragyog.)</a:t>
            </a: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Konganak az elhagyott termek,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bús falakról rámered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Két nagy, sötét ablak a völgyre.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(Ugye, milyen fáradt szemek?)</a:t>
            </a: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Örökös itt a lélekjárás,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kripta-illat és a köd,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Árnyak suhognak a sötétben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elátkozott had nyöszörög.</a:t>
            </a:r>
          </a:p>
          <a:p>
            <a:pPr marL="0" algn="just">
              <a:spcBef>
                <a:spcPts val="0"/>
              </a:spcBef>
              <a:buFontTx/>
              <a:buNone/>
            </a:pPr>
            <a:endParaRPr lang="hu-HU" alt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(Csak néha, titkos éji órán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Gyúlnak ki e bús, nagy szemek.)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fehér asszony jár a várban</a:t>
            </a:r>
          </a:p>
          <a:p>
            <a:pPr marL="0" algn="just">
              <a:spcBef>
                <a:spcPts val="0"/>
              </a:spcBef>
              <a:buFontTx/>
              <a:buNone/>
            </a:pPr>
            <a:r>
              <a:rPr lang="hu-HU" alt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az ablakokon kinevet.</a:t>
            </a:r>
          </a:p>
        </p:txBody>
      </p:sp>
    </p:spTree>
    <p:extLst>
      <p:ext uri="{BB962C8B-B14F-4D97-AF65-F5344CB8AC3E}">
        <p14:creationId xmlns:p14="http://schemas.microsoft.com/office/powerpoint/2010/main" val="89854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költői képpel kezdődik a vers?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„A lelkem ódon, babonás vár”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egy metafora köré épül, azt bontja ki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875148" cy="28030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43008"/>
            <a:ext cx="4476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just" eaLnBrk="1" hangingPunct="1"/>
            <a:r>
              <a:rPr lang="hu-HU" altLang="hu-HU"/>
              <a:t>1899-ben jelenik meg első verseskötete Versek címmel. A hivatalos kritika dicsérte a kötetet, hiszen a korabeli költők stílusától nem tért el. </a:t>
            </a:r>
          </a:p>
          <a:p>
            <a:pPr algn="just" eaLnBrk="1" hangingPunct="1">
              <a:buFontTx/>
              <a:buNone/>
            </a:pPr>
            <a:endParaRPr lang="hu-HU" altLang="hu-HU"/>
          </a:p>
          <a:p>
            <a:pPr algn="just" eaLnBrk="1" hangingPunct="1">
              <a:buFontTx/>
              <a:buNone/>
            </a:pPr>
            <a:r>
              <a:rPr lang="hu-HU" altLang="hu-HU">
                <a:solidFill>
                  <a:srgbClr val="00B050"/>
                </a:solidFill>
              </a:rPr>
              <a:t>Ezt írja később a kötettel kapcsolatos érzéseiről: „A húszéves diák már szkeptikus volt, s érezte, hogy a </a:t>
            </a:r>
            <a:r>
              <a:rPr lang="hu-HU" altLang="hu-HU" b="1">
                <a:solidFill>
                  <a:srgbClr val="00B050"/>
                </a:solidFill>
              </a:rPr>
              <a:t>versei rosszak</a:t>
            </a:r>
            <a:r>
              <a:rPr lang="hu-HU" altLang="hu-HU">
                <a:solidFill>
                  <a:srgbClr val="00B050"/>
                </a:solidFill>
              </a:rPr>
              <a:t>. A rossz versekért megveregették a vállát, s emiatt hosszú évekig nem mert verset írni.”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metaforát a költő allegóriává fejleszti, azaz több elemét kifejti, a vár ablakai például a szemei, a vár fehér asszonya pedig Lédára utalhat.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0" y="2564904"/>
            <a:ext cx="72008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1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rövid vers két szakaszból áll: az első 3 strófa egy elhagyott, ködös, kísértetjárta régi várat ír le.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667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9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negyedik versszakban megjelenik a vár fehér asszonya, aki kontrasztban áll az eddig leírtakkal: fehér ruhát visel és nevet.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4050010" cy="47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8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Lédával a bálban</a:t>
            </a:r>
            <a:br>
              <a:rPr lang="hu-HU" altLang="hu-HU" b="1"/>
            </a:br>
            <a:endParaRPr lang="hu-HU" alt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513"/>
            <a:ext cx="5003800" cy="5545137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000"/>
              <a:t>Sikolt a zene, tornyosul, omlik</a:t>
            </a:r>
          </a:p>
          <a:p>
            <a:pPr>
              <a:buFontTx/>
              <a:buNone/>
            </a:pPr>
            <a:r>
              <a:rPr lang="hu-HU" altLang="hu-HU" sz="2000"/>
              <a:t>Parfümös, boldog, forró, ifju pára</a:t>
            </a:r>
          </a:p>
          <a:p>
            <a:pPr>
              <a:buFontTx/>
              <a:buNone/>
            </a:pPr>
            <a:r>
              <a:rPr lang="hu-HU" altLang="hu-HU" sz="2000"/>
              <a:t>S a rózsakoszorús ifjak, leányok</a:t>
            </a:r>
          </a:p>
          <a:p>
            <a:pPr>
              <a:buFontTx/>
              <a:buNone/>
            </a:pPr>
            <a:r>
              <a:rPr lang="hu-HU" altLang="hu-HU" sz="2000"/>
              <a:t>Rettenve néznek egy fekete párra.</a:t>
            </a:r>
          </a:p>
          <a:p>
            <a:pPr>
              <a:buFontTx/>
              <a:buNone/>
            </a:pPr>
            <a:endParaRPr lang="hu-HU" altLang="hu-HU" sz="2000"/>
          </a:p>
          <a:p>
            <a:pPr>
              <a:buFontTx/>
              <a:buNone/>
            </a:pPr>
            <a:r>
              <a:rPr lang="hu-HU" altLang="hu-HU" sz="2000"/>
              <a:t>„Kik ezek?” S mi bús csöndben belépünk.</a:t>
            </a:r>
          </a:p>
          <a:p>
            <a:pPr>
              <a:buFontTx/>
              <a:buNone/>
            </a:pPr>
            <a:r>
              <a:rPr lang="hu-HU" altLang="hu-HU" sz="2000"/>
              <a:t>Halál-arcunk sötét fátyollal óvjuk</a:t>
            </a:r>
          </a:p>
          <a:p>
            <a:pPr>
              <a:buFontTx/>
              <a:buNone/>
            </a:pPr>
            <a:r>
              <a:rPr lang="hu-HU" altLang="hu-HU" sz="2000"/>
              <a:t>S hervadt, régi rózsa-koszoruinkat</a:t>
            </a:r>
          </a:p>
          <a:p>
            <a:pPr>
              <a:buFontTx/>
              <a:buNone/>
            </a:pPr>
            <a:r>
              <a:rPr lang="hu-HU" altLang="hu-HU" sz="2000"/>
              <a:t>A víg teremben némán szerte-szórjuk.</a:t>
            </a:r>
          </a:p>
          <a:p>
            <a:pPr>
              <a:buFontTx/>
              <a:buNone/>
            </a:pPr>
            <a:endParaRPr lang="hu-HU" altLang="hu-HU" sz="2000"/>
          </a:p>
          <a:p>
            <a:pPr>
              <a:buFontTx/>
              <a:buNone/>
            </a:pPr>
            <a:r>
              <a:rPr lang="hu-HU" altLang="hu-HU" sz="2000"/>
              <a:t>Elhal a zene s a víg teremben</a:t>
            </a:r>
          </a:p>
          <a:p>
            <a:pPr>
              <a:buFontTx/>
              <a:buNone/>
            </a:pPr>
            <a:r>
              <a:rPr lang="hu-HU" altLang="hu-HU" sz="2000"/>
              <a:t>Téli szél zúg s elalusznak a lángok.</a:t>
            </a:r>
          </a:p>
          <a:p>
            <a:pPr>
              <a:buFontTx/>
              <a:buNone/>
            </a:pPr>
            <a:r>
              <a:rPr lang="hu-HU" altLang="hu-HU" sz="2000"/>
              <a:t>Mi táncba kezdünk és sírva, dideregve</a:t>
            </a:r>
          </a:p>
          <a:p>
            <a:pPr>
              <a:buFontTx/>
              <a:buNone/>
            </a:pPr>
            <a:r>
              <a:rPr lang="hu-HU" altLang="hu-HU" sz="2000"/>
              <a:t>Rebbennek szét a boldog mátka-párok.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751388" y="1125538"/>
            <a:ext cx="43926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 mű hangulata a középkori haláltáncok műfajt idézi.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572000" y="1125538"/>
            <a:ext cx="4140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Már a vers kezdő képei sem egy idillikus bál képét festik le.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4572000" y="1125538"/>
            <a:ext cx="457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 Rendkívül mozgalmas, harsány igék dominálnak a versben, ami az expresszionizmus hatását mutatja.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78515"/>
              </p:ext>
            </p:extLst>
          </p:nvPr>
        </p:nvGraphicFramePr>
        <p:xfrm>
          <a:off x="539750" y="1196975"/>
          <a:ext cx="8229600" cy="475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346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>
                          <a:solidFill>
                            <a:schemeClr val="tx1"/>
                          </a:solidFill>
                        </a:rPr>
                        <a:t>Ifjak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>
                          <a:solidFill>
                            <a:schemeClr val="tx1"/>
                          </a:solidFill>
                        </a:rPr>
                        <a:t>Fekete pár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903">
                <a:tc>
                  <a:txBody>
                    <a:bodyPr/>
                    <a:lstStyle/>
                    <a:p>
                      <a:r>
                        <a:rPr lang="hu-HU" sz="2800" dirty="0"/>
                        <a:t>„Sikolt a zene”</a:t>
                      </a:r>
                    </a:p>
                    <a:p>
                      <a:r>
                        <a:rPr lang="hu-HU" sz="2800" dirty="0"/>
                        <a:t>„boldog ifjú pára”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„mi bús csöndben belépünk”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822">
                <a:tc>
                  <a:txBody>
                    <a:bodyPr/>
                    <a:lstStyle/>
                    <a:p>
                      <a:r>
                        <a:rPr lang="hu-HU" sz="2800" dirty="0"/>
                        <a:t>„rózsakoszorús”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„fekete pár”</a:t>
                      </a:r>
                    </a:p>
                    <a:p>
                      <a:r>
                        <a:rPr lang="hu-HU" sz="2800" dirty="0"/>
                        <a:t>„hervadt </a:t>
                      </a:r>
                      <a:r>
                        <a:rPr lang="hu-HU" sz="2800" dirty="0" err="1"/>
                        <a:t>rózsa-koszoruink</a:t>
                      </a:r>
                      <a:r>
                        <a:rPr lang="hu-HU" sz="2800" dirty="0"/>
                        <a:t>”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903">
                <a:tc>
                  <a:txBody>
                    <a:bodyPr/>
                    <a:lstStyle/>
                    <a:p>
                      <a:r>
                        <a:rPr lang="hu-HU" sz="2800" dirty="0"/>
                        <a:t> "gyertyafényes terem„</a:t>
                      </a:r>
                    </a:p>
                    <a:p>
                      <a:r>
                        <a:rPr lang="hu-HU" sz="2800" dirty="0"/>
                        <a:t>„forró”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„</a:t>
                      </a:r>
                      <a:r>
                        <a:rPr lang="hu-HU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elalusznak a lángok</a:t>
                      </a:r>
                      <a:r>
                        <a:rPr lang="hu-HU" sz="2800" dirty="0"/>
                        <a:t>”</a:t>
                      </a:r>
                    </a:p>
                    <a:p>
                      <a:r>
                        <a:rPr lang="hu-HU" sz="2800" dirty="0"/>
                        <a:t>„Téli szél”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51" name="Szövegdoboz 4"/>
          <p:cNvSpPr txBox="1">
            <a:spLocks noChangeArrowheads="1"/>
          </p:cNvSpPr>
          <p:nvPr/>
        </p:nvSpPr>
        <p:spPr bwMode="auto">
          <a:xfrm flipH="1">
            <a:off x="1692275" y="260350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/>
              <a:t>A vers az ellentétekre épül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4402832" cy="640799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solidFill>
                  <a:srgbClr val="00B050"/>
                </a:solidFill>
              </a:rPr>
              <a:t>Harc a Nagyúrral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Megöl a disznófejű Nagyúr,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Éreztem, megöl, ha hagyom,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Vigyorgott rám és ült meredten: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Az aranyon ült, az aranyon,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Éreztem, megöl, ha hagyom.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Sertés testét, az undokot, én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Simogattam. Ő remegett.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„Nézd meg, ki vagyok” (súgtam neki)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 meglékeltem a fejemet,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Agyamba nézett s nevetett.</a:t>
            </a:r>
          </a:p>
          <a:p>
            <a:pPr marL="0" indent="0">
              <a:buNone/>
            </a:pPr>
            <a:endParaRPr lang="hu-HU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(Vad vágyak vad kalandorának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Tart talán?) S térdre hulltam ott.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 zúgó Élet partján voltunk,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Ketten voltunk, alkonyodott: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„Add az aranyod, aranyod.”</a:t>
            </a:r>
          </a:p>
        </p:txBody>
      </p:sp>
      <p:sp>
        <p:nvSpPr>
          <p:cNvPr id="2" name="Téglalap 1"/>
          <p:cNvSpPr/>
          <p:nvPr/>
        </p:nvSpPr>
        <p:spPr>
          <a:xfrm>
            <a:off x="4859676" y="33337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00B050"/>
                </a:solidFill>
              </a:rPr>
              <a:t>„Engem egy pillanat megölhet,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Nekem már várni nem szabad,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Engem </a:t>
            </a:r>
            <a:r>
              <a:rPr lang="hu-HU" sz="2000" dirty="0" err="1">
                <a:solidFill>
                  <a:srgbClr val="00B050"/>
                </a:solidFill>
              </a:rPr>
              <a:t>szólítnak</a:t>
            </a:r>
            <a:r>
              <a:rPr lang="hu-HU" sz="2000" dirty="0">
                <a:solidFill>
                  <a:srgbClr val="00B050"/>
                </a:solidFill>
              </a:rPr>
              <a:t> útra, kéjre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Titokzatos hívó szavak,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Nekem már várni nem szabad.”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„A te </a:t>
            </a:r>
            <a:r>
              <a:rPr lang="hu-HU" sz="2000" dirty="0" err="1">
                <a:solidFill>
                  <a:srgbClr val="00B050"/>
                </a:solidFill>
              </a:rPr>
              <a:t>szivedet</a:t>
            </a:r>
            <a:r>
              <a:rPr lang="hu-HU" sz="2000" dirty="0">
                <a:solidFill>
                  <a:srgbClr val="00B050"/>
                </a:solidFill>
              </a:rPr>
              <a:t> serte védi,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Az én belsőm fekély, galád.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Az én </a:t>
            </a:r>
            <a:r>
              <a:rPr lang="hu-HU" sz="2000" dirty="0" err="1">
                <a:solidFill>
                  <a:srgbClr val="00B050"/>
                </a:solidFill>
              </a:rPr>
              <a:t>szivem</a:t>
            </a:r>
            <a:r>
              <a:rPr lang="hu-HU" sz="2000" dirty="0">
                <a:solidFill>
                  <a:srgbClr val="00B050"/>
                </a:solidFill>
              </a:rPr>
              <a:t> mégis az áldott: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Az Élet marta fel, a Vágy.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Arany kell. Mennem kell tovább.”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„Az én jachtomra vár a tenger,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Ezer sátor vár </a:t>
            </a:r>
            <a:r>
              <a:rPr lang="hu-HU" sz="2000" dirty="0" err="1">
                <a:solidFill>
                  <a:srgbClr val="00B050"/>
                </a:solidFill>
              </a:rPr>
              <a:t>énreám</a:t>
            </a:r>
            <a:r>
              <a:rPr lang="hu-HU" sz="2000" dirty="0">
                <a:solidFill>
                  <a:srgbClr val="00B050"/>
                </a:solidFill>
              </a:rPr>
              <a:t>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Idegen nap, idegen balzsam,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Idegen mámor, új leány,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Mind </a:t>
            </a:r>
            <a:r>
              <a:rPr lang="hu-HU" sz="2000" dirty="0" err="1">
                <a:solidFill>
                  <a:srgbClr val="00B050"/>
                </a:solidFill>
              </a:rPr>
              <a:t>énreám</a:t>
            </a:r>
            <a:r>
              <a:rPr lang="hu-HU" sz="2000" dirty="0">
                <a:solidFill>
                  <a:srgbClr val="00B050"/>
                </a:solidFill>
              </a:rPr>
              <a:t> vár, </a:t>
            </a:r>
            <a:r>
              <a:rPr lang="hu-HU" sz="2000" dirty="0" err="1">
                <a:solidFill>
                  <a:srgbClr val="00B050"/>
                </a:solidFill>
              </a:rPr>
              <a:t>énreám</a:t>
            </a:r>
            <a:r>
              <a:rPr lang="hu-HU" sz="2000" dirty="0">
                <a:solidFill>
                  <a:srgbClr val="00B05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78052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-15521" y="11266"/>
            <a:ext cx="4834880" cy="5903913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„Az egész élet bennem zihál,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Minden, mi új, felém üget,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Szent zűrzavar az én sok álmom,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Neked minden álmod süket,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 err="1">
                <a:solidFill>
                  <a:srgbClr val="00B050"/>
                </a:solidFill>
              </a:rPr>
              <a:t>Hasítsd</a:t>
            </a:r>
            <a:r>
              <a:rPr lang="hu-HU" sz="2400" dirty="0">
                <a:solidFill>
                  <a:srgbClr val="00B050"/>
                </a:solidFill>
              </a:rPr>
              <a:t> ki hát </a:t>
            </a:r>
            <a:r>
              <a:rPr lang="hu-HU" sz="2400" dirty="0" err="1">
                <a:solidFill>
                  <a:srgbClr val="00B050"/>
                </a:solidFill>
              </a:rPr>
              <a:t>aranyszügyed</a:t>
            </a:r>
            <a:r>
              <a:rPr lang="hu-HU" sz="2400" dirty="0">
                <a:solidFill>
                  <a:srgbClr val="00B050"/>
                </a:solidFill>
              </a:rPr>
              <a:t>.”</a:t>
            </a:r>
          </a:p>
          <a:p>
            <a:pPr marL="0" indent="0">
              <a:buNone/>
            </a:pPr>
            <a:endParaRPr lang="hu-H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Már ránk szakadt a bús, vak este.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Én nyöszörögtem. A habok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Az üzenetet egyre hozták: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Várunk. Van-e már aranyod?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Zúgtak a habok, a habok.</a:t>
            </a:r>
          </a:p>
        </p:txBody>
      </p:sp>
      <p:sp>
        <p:nvSpPr>
          <p:cNvPr id="2" name="Téglalap 1"/>
          <p:cNvSpPr/>
          <p:nvPr/>
        </p:nvSpPr>
        <p:spPr>
          <a:xfrm>
            <a:off x="4572000" y="18864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És összecsaptunk. Rengett a part,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 err="1">
                <a:solidFill>
                  <a:srgbClr val="00B050"/>
                </a:solidFill>
              </a:rPr>
              <a:t>Husába</a:t>
            </a:r>
            <a:r>
              <a:rPr lang="hu-HU" sz="2400" dirty="0">
                <a:solidFill>
                  <a:srgbClr val="00B050"/>
                </a:solidFill>
              </a:rPr>
              <a:t> vájtam kezemet,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Téptem, cibáltam. Mindhiába.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Aranya csörgött. Nevetett.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Nem mehetek, nem mehetek.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00B050"/>
                </a:solidFill>
              </a:rPr>
              <a:t>Ezer este múlt ezer estre,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 vérem hull, hull, egyre hull,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Messziről hívnak, szólongatnak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És mi csak csatázunk vadul: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Én s a disznófejű Nagyúr.</a:t>
            </a:r>
          </a:p>
          <a:p>
            <a:br>
              <a:rPr lang="hu-HU" dirty="0"/>
            </a:b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81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Harc a Nagyúrral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versben a francia szimbolisták hatása érvényesül: a Nagyúr a pénz, a gazdagság szimbóluma. Ady egy egész versciklust szán ennek a témának:  Mi urunk, a pénz…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3568" y="42210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solidFill>
                  <a:srgbClr val="00B050"/>
                </a:solidFill>
              </a:rPr>
              <a:t>Bár Adyt nem tekinthetjük szimbolista költőnek, sok versében egyértelműen tetten érhető a szimbolista költők hatása</a:t>
            </a:r>
          </a:p>
        </p:txBody>
      </p:sp>
    </p:spTree>
    <p:extLst>
      <p:ext uri="{BB962C8B-B14F-4D97-AF65-F5344CB8AC3E}">
        <p14:creationId xmlns:p14="http://schemas.microsoft.com/office/powerpoint/2010/main" val="4257513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szimbólumok jelennek meg a műben, és mire utalnak?</a:t>
            </a:r>
          </a:p>
        </p:txBody>
      </p:sp>
    </p:spTree>
    <p:extLst>
      <p:ext uri="{BB962C8B-B14F-4D97-AF65-F5344CB8AC3E}">
        <p14:creationId xmlns:p14="http://schemas.microsoft.com/office/powerpoint/2010/main" val="3527761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disznó gyakran a pénzt a gazdagságot jelképezi (disznópersely).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0" y="1700808"/>
            <a:ext cx="8341212" cy="47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/>
              <a:t>Ady publicisztikája Nagyváradon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7920037" cy="4525962"/>
          </a:xfrm>
        </p:spPr>
        <p:txBody>
          <a:bodyPr/>
          <a:lstStyle/>
          <a:p>
            <a:pPr eaLnBrk="1" hangingPunct="1"/>
            <a:r>
              <a:rPr lang="hu-HU" altLang="hu-HU" sz="2800"/>
              <a:t>1900-ban Ady eljutott Nagyváradra, az első igazi polgárvárosba</a:t>
            </a:r>
            <a:r>
              <a:rPr lang="hu-HU" altLang="hu-HU" sz="2800">
                <a:solidFill>
                  <a:srgbClr val="00B050"/>
                </a:solidFill>
              </a:rPr>
              <a:t>. A feudális múlt és a feltörekvő polgárság harca talán sehol sem volt annyira szembeötlő, mint éppen itt.</a:t>
            </a:r>
          </a:p>
          <a:p>
            <a:pPr eaLnBrk="1" hangingPunct="1"/>
            <a:endParaRPr lang="hu-HU" altLang="hu-HU" sz="2800"/>
          </a:p>
          <a:p>
            <a:pPr eaLnBrk="1" hangingPunct="1"/>
            <a:r>
              <a:rPr lang="hu-HU" altLang="hu-HU" sz="2800"/>
              <a:t>1900-tól 1901 derekáig a Szabadság, majd ezután a Nagyváradi Napló szerkesztője	</a:t>
            </a:r>
          </a:p>
          <a:p>
            <a:pPr eaLnBrk="1" hangingPunct="1"/>
            <a:endParaRPr lang="hu-HU" altLang="hu-HU" sz="1600"/>
          </a:p>
          <a:p>
            <a:pPr eaLnBrk="1" hangingPunct="1"/>
            <a:endParaRPr lang="hu-HU" altLang="hu-HU" sz="1600"/>
          </a:p>
        </p:txBody>
      </p:sp>
      <p:pic>
        <p:nvPicPr>
          <p:cNvPr id="7172" name="Picture 4" descr="szinhnagyvarad19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08038"/>
            <a:ext cx="8569325" cy="5141912"/>
          </a:xfr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84438" y="5949950"/>
            <a:ext cx="349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 nagyváradi színház 1900 körül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Ebben a versben is megjelennek más szimbólumok is, a víz, a hajó, a tengeri utazás </a:t>
            </a: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(akárcsak az Új vizeken járok című versben), 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ami itt a kalandok, az új ismeretek szimbóluma.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" y="2564904"/>
            <a:ext cx="6089024" cy="37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91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B050"/>
                </a:solidFill>
              </a:rPr>
              <a:t>Az én jachtomra vár a tenger,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Ezer sátor vár </a:t>
            </a:r>
            <a:r>
              <a:rPr lang="hu-HU" dirty="0" err="1">
                <a:solidFill>
                  <a:srgbClr val="00B050"/>
                </a:solidFill>
              </a:rPr>
              <a:t>énreám</a:t>
            </a:r>
            <a:r>
              <a:rPr lang="hu-HU" dirty="0">
                <a:solidFill>
                  <a:srgbClr val="00B050"/>
                </a:solidFill>
              </a:rPr>
              <a:t>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Idegen nap, idegen balzsam,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Idegen mámor, új leány,</a:t>
            </a:r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Mind </a:t>
            </a:r>
            <a:r>
              <a:rPr lang="hu-HU" dirty="0" err="1">
                <a:solidFill>
                  <a:srgbClr val="00B050"/>
                </a:solidFill>
              </a:rPr>
              <a:t>énreám</a:t>
            </a:r>
            <a:r>
              <a:rPr lang="hu-HU" dirty="0">
                <a:solidFill>
                  <a:srgbClr val="00B050"/>
                </a:solidFill>
              </a:rPr>
              <a:t> vár, </a:t>
            </a:r>
            <a:r>
              <a:rPr lang="hu-HU" dirty="0" err="1">
                <a:solidFill>
                  <a:srgbClr val="00B050"/>
                </a:solidFill>
              </a:rPr>
              <a:t>énreám</a:t>
            </a:r>
            <a:r>
              <a:rPr lang="hu-HU" dirty="0">
                <a:solidFill>
                  <a:srgbClr val="00B050"/>
                </a:solidFill>
              </a:rPr>
              <a:t>.”</a:t>
            </a:r>
          </a:p>
          <a:p>
            <a:pPr marL="0" indent="0">
              <a:buNone/>
            </a:pPr>
            <a:r>
              <a:rPr lang="hu-HU" dirty="0">
                <a:solidFill>
                  <a:srgbClr val="00B050"/>
                </a:solidFill>
              </a:rPr>
              <a:t>Milyen költői eszköz jellemző a szakaszra?</a:t>
            </a:r>
          </a:p>
        </p:txBody>
      </p:sp>
    </p:spTree>
    <p:extLst>
      <p:ext uri="{BB962C8B-B14F-4D97-AF65-F5344CB8AC3E}">
        <p14:creationId xmlns:p14="http://schemas.microsoft.com/office/powerpoint/2010/main" val="1089071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Ady költészetére jellemző az ismétlések használata, a lírai én középpontba állítása és a küldetéstudat, amely sajátosságok ebben a versben is megjelennek.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" y="3212604"/>
            <a:ext cx="847693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26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Az idő a versben feltartóztathatatlanul halad, és folyamatosan veszíti el a lehetőségeket a lírai én. Az elmúló lehetőségek oka a költő pénzhiánya, ami maradásra kényszeríti.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4667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0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Kocsi-út az éjszakában</a:t>
            </a:r>
          </a:p>
        </p:txBody>
      </p:sp>
      <p:sp>
        <p:nvSpPr>
          <p:cNvPr id="4" name="Téglalap 3"/>
          <p:cNvSpPr/>
          <p:nvPr/>
        </p:nvSpPr>
        <p:spPr>
          <a:xfrm>
            <a:off x="18968" y="1484784"/>
            <a:ext cx="49850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rgbClr val="00B050"/>
                </a:solidFill>
              </a:rPr>
              <a:t>Milyen csonka ma a Hold,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Az éj milyen sivatag, néma,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Milyen </a:t>
            </a:r>
            <a:r>
              <a:rPr lang="hu-HU" sz="2200" dirty="0" err="1">
                <a:solidFill>
                  <a:srgbClr val="00B050"/>
                </a:solidFill>
              </a:rPr>
              <a:t>szomoru</a:t>
            </a:r>
            <a:r>
              <a:rPr lang="hu-HU" sz="2200" dirty="0">
                <a:solidFill>
                  <a:srgbClr val="00B050"/>
                </a:solidFill>
              </a:rPr>
              <a:t> vagyok én ma,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Milyen csonka ma a Hold.</a:t>
            </a:r>
          </a:p>
          <a:p>
            <a:endParaRPr lang="hu-HU" sz="2200" dirty="0">
              <a:solidFill>
                <a:srgbClr val="00B050"/>
              </a:solidFill>
            </a:endParaRPr>
          </a:p>
          <a:p>
            <a:r>
              <a:rPr lang="hu-HU" sz="2200" dirty="0">
                <a:solidFill>
                  <a:srgbClr val="00B050"/>
                </a:solidFill>
              </a:rPr>
              <a:t>Minden Egész eltörött,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Minden láng csak részekben lobban,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Minden szerelem darabokban,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Minden Egész eltörött.</a:t>
            </a:r>
          </a:p>
          <a:p>
            <a:endParaRPr lang="hu-HU" sz="2200" dirty="0">
              <a:solidFill>
                <a:srgbClr val="00B050"/>
              </a:solidFill>
            </a:endParaRPr>
          </a:p>
          <a:p>
            <a:r>
              <a:rPr lang="hu-HU" sz="2200" dirty="0">
                <a:solidFill>
                  <a:srgbClr val="00B050"/>
                </a:solidFill>
              </a:rPr>
              <a:t>Fut velem egy rossz szekér,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Utána mintha jajszó szállna,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Félig mély csönd és félig lárma,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Fut velem egy rossz szekér.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55" y="1472030"/>
            <a:ext cx="4810020" cy="33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84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b="1" u="sng" dirty="0">
                <a:latin typeface="Times New Roman" pitchFamily="18" charset="0"/>
                <a:cs typeface="Times New Roman" pitchFamily="18" charset="0"/>
              </a:rPr>
              <a:t>Cím</a:t>
            </a:r>
            <a:r>
              <a:rPr lang="hu-HU" altLang="hu-HU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cím az utazás toposzt idézi fel. Az út az élet szimbóluma.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5688632" cy="45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8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 dirty="0"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keretes felépítésű versszakokból áll, az első és utolsó sorok megegyeznek. A középső sorok rímelnek egymással, rímképlete: (A) B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(A). </a:t>
            </a:r>
          </a:p>
        </p:txBody>
      </p:sp>
      <p:sp>
        <p:nvSpPr>
          <p:cNvPr id="2" name="Téglalap 1"/>
          <p:cNvSpPr/>
          <p:nvPr/>
        </p:nvSpPr>
        <p:spPr>
          <a:xfrm>
            <a:off x="1187624" y="3356992"/>
            <a:ext cx="54726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FF0066"/>
                </a:solidFill>
              </a:rPr>
              <a:t>Milyen csonka ma a Hold,</a:t>
            </a:r>
            <a:br>
              <a:rPr lang="hu-HU" sz="2800" dirty="0">
                <a:solidFill>
                  <a:srgbClr val="FF0066"/>
                </a:solidFill>
              </a:rPr>
            </a:br>
            <a:r>
              <a:rPr lang="hu-HU" sz="2800" dirty="0">
                <a:solidFill>
                  <a:srgbClr val="00B050"/>
                </a:solidFill>
              </a:rPr>
              <a:t>Az éj milyen sivatag, </a:t>
            </a:r>
            <a:r>
              <a:rPr lang="hu-HU" sz="2800" dirty="0">
                <a:solidFill>
                  <a:schemeClr val="accent2"/>
                </a:solidFill>
              </a:rPr>
              <a:t>néma,</a:t>
            </a:r>
            <a:br>
              <a:rPr lang="hu-HU" sz="2800" dirty="0">
                <a:solidFill>
                  <a:srgbClr val="00B050"/>
                </a:solidFill>
              </a:rPr>
            </a:br>
            <a:r>
              <a:rPr lang="hu-HU" sz="2800" dirty="0">
                <a:solidFill>
                  <a:srgbClr val="00B050"/>
                </a:solidFill>
              </a:rPr>
              <a:t>Milyen </a:t>
            </a:r>
            <a:r>
              <a:rPr lang="hu-HU" sz="2800" dirty="0" err="1">
                <a:solidFill>
                  <a:srgbClr val="00B050"/>
                </a:solidFill>
              </a:rPr>
              <a:t>szomoru</a:t>
            </a:r>
            <a:r>
              <a:rPr lang="hu-HU" sz="2800" dirty="0">
                <a:solidFill>
                  <a:srgbClr val="00B050"/>
                </a:solidFill>
              </a:rPr>
              <a:t> vagyok </a:t>
            </a:r>
            <a:r>
              <a:rPr lang="hu-HU" sz="2800" dirty="0">
                <a:solidFill>
                  <a:schemeClr val="accent2"/>
                </a:solidFill>
              </a:rPr>
              <a:t>én ma,</a:t>
            </a:r>
            <a:br>
              <a:rPr lang="hu-HU" sz="2800" dirty="0">
                <a:solidFill>
                  <a:schemeClr val="accent2"/>
                </a:solidFill>
              </a:rPr>
            </a:br>
            <a:r>
              <a:rPr lang="hu-HU" sz="2800" dirty="0">
                <a:solidFill>
                  <a:srgbClr val="FF0066"/>
                </a:solidFill>
              </a:rPr>
              <a:t>Milyen csonka ma a Hold.</a:t>
            </a:r>
          </a:p>
          <a:p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92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u="sng" dirty="0">
                <a:latin typeface="Times New Roman" pitchFamily="18" charset="0"/>
                <a:cs typeface="Times New Roman" pitchFamily="18" charset="0"/>
              </a:rPr>
              <a:t>Tartalom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témája maga az emberi lét. A XX. században az emberek hite megrendül az egységes világképben, az ok-okozati összefüggésekben.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3"/>
            <a:ext cx="6408712" cy="37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1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Az első versszakban a szokatlanul csonka Hold és a sivatag éj látványa is a költői én belső, képzeletbeli táját idézi meg.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98" y="2226780"/>
            <a:ext cx="3220194" cy="39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07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második versszakban látvány által ihletett hangulat rövid, általános igazságok megfogalmazásához vezeti el a lírai ént: „minden egész eltörött”.</a:t>
            </a:r>
          </a:p>
          <a:p>
            <a:pPr marL="0" algn="just">
              <a:buFontTx/>
              <a:buNone/>
            </a:pPr>
            <a:endParaRPr lang="hu-HU" alt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6264696" cy="39512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250825" y="260350"/>
            <a:ext cx="5041900" cy="5865813"/>
          </a:xfrm>
        </p:spPr>
        <p:txBody>
          <a:bodyPr/>
          <a:lstStyle/>
          <a:p>
            <a:pPr algn="just" eaLnBrk="1" hangingPunct="1"/>
            <a:endParaRPr lang="hu-HU" altLang="hu-HU"/>
          </a:p>
          <a:p>
            <a:pPr algn="just" eaLnBrk="1" hangingPunct="1">
              <a:buFontTx/>
              <a:buNone/>
            </a:pPr>
            <a:r>
              <a:rPr lang="hu-HU" altLang="hu-HU" sz="2800">
                <a:solidFill>
                  <a:srgbClr val="00B050"/>
                </a:solidFill>
              </a:rPr>
              <a:t>1901 tavaszán Egy kis séta címmel művészi riportot írt a Nagyváradi Friss Újságba. A kanonok-soron tett sétájának impresszióját rögzítette, s az ott látottakkal a város szegénynegyedét állította riasztó ellentétbe. Cikkéért a káptalan feljelentette a bíróságon, s pár napra el is ítélték.</a:t>
            </a:r>
          </a:p>
          <a:p>
            <a:pPr>
              <a:buFontTx/>
              <a:buNone/>
            </a:pPr>
            <a:endParaRPr lang="hu-HU" altLang="hu-H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Kép 2" descr="720171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9600"/>
            <a:ext cx="378936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harmadik versszak megint olyan leírásszerű, de tudjuk, hiába fut az a szekér, az élet halad, és sehova sem fog megérkezni.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38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740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altLang="hu-HU" b="1" dirty="0"/>
            </a:br>
            <a:r>
              <a:rPr lang="hu-HU" altLang="hu-HU" b="1" dirty="0"/>
              <a:t>Sem utódja, sem boldog őse...</a:t>
            </a:r>
            <a:br>
              <a:rPr lang="hu-HU" altLang="hu-HU" b="1" dirty="0"/>
            </a:br>
            <a:endParaRPr lang="hu-HU" altLang="hu-HU" dirty="0"/>
          </a:p>
        </p:txBody>
      </p:sp>
      <p:sp>
        <p:nvSpPr>
          <p:cNvPr id="63491" name="Tartalom helye 2"/>
          <p:cNvSpPr>
            <a:spLocks noGrp="1"/>
          </p:cNvSpPr>
          <p:nvPr>
            <p:ph idx="1"/>
          </p:nvPr>
        </p:nvSpPr>
        <p:spPr>
          <a:xfrm>
            <a:off x="179388" y="1844675"/>
            <a:ext cx="3960812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hu-HU" sz="1800" dirty="0">
                <a:solidFill>
                  <a:srgbClr val="00B050"/>
                </a:solidFill>
              </a:rPr>
              <a:t>Sem utódja, sem boldog őse</a:t>
            </a:r>
            <a:endParaRPr lang="hu-HU" altLang="hu-HU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Sem rokona, sem ismerőse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vagyok senkinek,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vagyok senkinek.</a:t>
            </a:r>
          </a:p>
          <a:p>
            <a:pPr>
              <a:spcBef>
                <a:spcPts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Vagyok, mint minden ember: fenség,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Észak-fok, titok, idegenség,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Lidérces, messze fény,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Lidérces, messze fény.</a:t>
            </a:r>
          </a:p>
          <a:p>
            <a:pPr>
              <a:buFontTx/>
              <a:buNone/>
            </a:pPr>
            <a:endParaRPr lang="hu-HU" altLang="hu-HU" sz="1300" dirty="0"/>
          </a:p>
        </p:txBody>
      </p:sp>
      <p:sp>
        <p:nvSpPr>
          <p:cNvPr id="63492" name="Téglalap 4"/>
          <p:cNvSpPr>
            <a:spLocks noChangeArrowheads="1"/>
          </p:cNvSpPr>
          <p:nvPr/>
        </p:nvSpPr>
        <p:spPr bwMode="auto">
          <a:xfrm>
            <a:off x="5076825" y="1844824"/>
            <a:ext cx="40671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De, jaj, nem tudok így maradni,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 magam megmutatni,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Ezért minden: önkínzás, ének: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Szeretném, hogyha szeretnének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 lennék valakié,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Lennék valakié.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vers a Szeretném, ha szeretnének című kötet nyitóverse, Ady hagyományaihoz hűen cím nélkül jelenik meg.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3650850" cy="48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27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007393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tudunk elmondani a vers formájáról?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179512" y="3933056"/>
            <a:ext cx="85719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b="1" u="sng" kern="0" dirty="0">
                <a:latin typeface="Times New Roman" pitchFamily="18" charset="0"/>
                <a:cs typeface="Times New Roman" pitchFamily="18" charset="0"/>
              </a:rPr>
              <a:t>Formai elemzés: 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vers 4 soros versszakokból áll, melyből két </a:t>
            </a:r>
            <a:r>
              <a:rPr lang="hu-HU" altLang="hu-HU" kern="0">
                <a:latin typeface="Times New Roman" pitchFamily="18" charset="0"/>
                <a:cs typeface="Times New Roman" pitchFamily="18" charset="0"/>
              </a:rPr>
              <a:t>versor 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refrén. A páros rímek között ragrímek dominálnak, a versre legjellemzőbb alakzat az ismétlés.</a:t>
            </a:r>
          </a:p>
        </p:txBody>
      </p:sp>
      <p:sp>
        <p:nvSpPr>
          <p:cNvPr id="2" name="Téglalap 1"/>
          <p:cNvSpPr/>
          <p:nvPr/>
        </p:nvSpPr>
        <p:spPr>
          <a:xfrm>
            <a:off x="467544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hu-HU" dirty="0">
                <a:solidFill>
                  <a:srgbClr val="00B050"/>
                </a:solidFill>
              </a:rPr>
              <a:t>Sem utódja, sem boldog őse</a:t>
            </a:r>
            <a:endParaRPr lang="hu-HU" altLang="hu-HU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Sem rokona, sem ismerőse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Nem vagyok senki</a:t>
            </a:r>
            <a:r>
              <a:rPr lang="hu-HU" altLang="hu-HU" b="1" dirty="0">
                <a:solidFill>
                  <a:srgbClr val="00B050"/>
                </a:solidFill>
              </a:rPr>
              <a:t>nek</a:t>
            </a:r>
            <a:r>
              <a:rPr lang="hu-HU" altLang="hu-HU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Nem vagyok senki</a:t>
            </a:r>
            <a:r>
              <a:rPr lang="hu-HU" altLang="hu-HU" b="1" dirty="0">
                <a:solidFill>
                  <a:srgbClr val="00B050"/>
                </a:solidFill>
              </a:rPr>
              <a:t>nek</a:t>
            </a:r>
            <a:r>
              <a:rPr lang="hu-HU" altLang="hu-HU" dirty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hu-HU" altLang="hu-HU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Vagyok, mint minden ember: fen</a:t>
            </a:r>
            <a:r>
              <a:rPr lang="hu-HU" altLang="hu-HU" b="1" dirty="0">
                <a:solidFill>
                  <a:srgbClr val="00B050"/>
                </a:solidFill>
              </a:rPr>
              <a:t>ség</a:t>
            </a:r>
            <a:r>
              <a:rPr lang="hu-HU" altLang="hu-HU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Észak-fok, titok, idegen</a:t>
            </a:r>
            <a:r>
              <a:rPr lang="hu-HU" altLang="hu-HU" b="1" dirty="0">
                <a:solidFill>
                  <a:srgbClr val="00B050"/>
                </a:solidFill>
              </a:rPr>
              <a:t>ség</a:t>
            </a:r>
            <a:r>
              <a:rPr lang="hu-HU" altLang="hu-HU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Lidérces, messze fény,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Lidérces, messze fény.</a:t>
            </a:r>
          </a:p>
        </p:txBody>
      </p:sp>
    </p:spTree>
    <p:extLst>
      <p:ext uri="{BB962C8B-B14F-4D97-AF65-F5344CB8AC3E}">
        <p14:creationId xmlns:p14="http://schemas.microsoft.com/office/powerpoint/2010/main" val="7643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/>
          <a:lstStyle/>
          <a:p>
            <a:pPr algn="l"/>
            <a:r>
              <a:rPr lang="hu-HU" altLang="hu-H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 szakaszból áll a vers? Milyen viszony van a szakaszok között?</a:t>
            </a:r>
          </a:p>
        </p:txBody>
      </p:sp>
      <p:sp>
        <p:nvSpPr>
          <p:cNvPr id="63491" name="Tartalom helye 2"/>
          <p:cNvSpPr>
            <a:spLocks noGrp="1"/>
          </p:cNvSpPr>
          <p:nvPr>
            <p:ph idx="1"/>
          </p:nvPr>
        </p:nvSpPr>
        <p:spPr>
          <a:xfrm>
            <a:off x="107504" y="1484784"/>
            <a:ext cx="3960812" cy="2664296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hu-HU" sz="1800" dirty="0">
                <a:solidFill>
                  <a:srgbClr val="00B050"/>
                </a:solidFill>
              </a:rPr>
              <a:t>Sem utódja, sem boldog őse</a:t>
            </a:r>
            <a:endParaRPr lang="hu-HU" altLang="hu-HU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Sem rokona, sem ismerőse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vagyok senkinek,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vagyok senkinek.</a:t>
            </a:r>
          </a:p>
          <a:p>
            <a:pPr>
              <a:spcBef>
                <a:spcPts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Vagyok, mint minden ember: fenség,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Észak-fok, titok, idegenség,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Lidérces, messze fény,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Lidérces, messze fény.</a:t>
            </a:r>
          </a:p>
          <a:p>
            <a:pPr>
              <a:buFontTx/>
              <a:buNone/>
            </a:pPr>
            <a:endParaRPr lang="hu-HU" altLang="hu-HU" sz="1300" dirty="0"/>
          </a:p>
        </p:txBody>
      </p:sp>
      <p:sp>
        <p:nvSpPr>
          <p:cNvPr id="63492" name="Téglalap 4"/>
          <p:cNvSpPr>
            <a:spLocks noChangeArrowheads="1"/>
          </p:cNvSpPr>
          <p:nvPr/>
        </p:nvSpPr>
        <p:spPr bwMode="auto">
          <a:xfrm>
            <a:off x="4200742" y="1484784"/>
            <a:ext cx="40671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   , jaj, nem tudok így maradni,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 magam megmutatni,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Ezért minden: önkínzás, ének: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Szeretném, hogyha szeretnének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 lennék valakié,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Lennék valakié.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179511" y="4481686"/>
            <a:ext cx="8571997" cy="19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b="1" u="sng" kern="0" dirty="0">
                <a:latin typeface="Times New Roman" pitchFamily="18" charset="0"/>
                <a:cs typeface="Times New Roman" pitchFamily="18" charset="0"/>
              </a:rPr>
              <a:t>Szerkezet:</a:t>
            </a: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 a vers két szakaszból áll, a „De” szó különíti el a  az el az első és második szerkezeti egységet, ellentétes viszony van a részek között.</a:t>
            </a:r>
          </a:p>
        </p:txBody>
      </p:sp>
      <p:sp>
        <p:nvSpPr>
          <p:cNvPr id="2" name="Téglalap 1"/>
          <p:cNvSpPr/>
          <p:nvPr/>
        </p:nvSpPr>
        <p:spPr>
          <a:xfrm>
            <a:off x="4084888" y="149969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>
                <a:solidFill>
                  <a:srgbClr val="00B050"/>
                </a:solidFill>
              </a:rPr>
              <a:t>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15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97082" y="172180"/>
            <a:ext cx="3790911" cy="1944215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érzések jelennek meg az első szakaszban?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107132" y="2564904"/>
            <a:ext cx="3960812" cy="31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pt-BR" altLang="hu-HU" sz="1800" kern="0" dirty="0">
                <a:solidFill>
                  <a:srgbClr val="00B050"/>
                </a:solidFill>
              </a:rPr>
              <a:t>Sem utódja, sem boldog őse</a:t>
            </a:r>
            <a:endParaRPr lang="hu-HU" altLang="hu-HU" sz="1800" kern="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Sem rokona, sem ismerőse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Nem vagyok senkinek,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Nem vagyok senkinek.</a:t>
            </a:r>
          </a:p>
          <a:p>
            <a:pPr>
              <a:spcBef>
                <a:spcPts val="0"/>
              </a:spcBef>
              <a:buFontTx/>
              <a:buNone/>
            </a:pPr>
            <a:endParaRPr lang="hu-HU" altLang="hu-HU" sz="1800" kern="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Vagyok, mint minden ember: fenség,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Észak-fok, titok, idegenség,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Lidérces, messze fény,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u-HU" altLang="hu-HU" sz="1800" kern="0" dirty="0">
                <a:solidFill>
                  <a:srgbClr val="00B050"/>
                </a:solidFill>
              </a:rPr>
              <a:t>Lidérces, messze fény.</a:t>
            </a:r>
          </a:p>
          <a:p>
            <a:pPr>
              <a:buFontTx/>
              <a:buNone/>
            </a:pPr>
            <a:endParaRPr lang="hu-HU" altLang="hu-HU" sz="1300" kern="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4427984" y="172180"/>
            <a:ext cx="4464496" cy="64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Az első szakasz a lírai én magányosságát hangsúlyozza. A költői képek, a távolságot, a megközelíthetetlenséget, a megismerhetetlenséget fejezik ki.</a:t>
            </a:r>
          </a:p>
        </p:txBody>
      </p:sp>
      <p:sp>
        <p:nvSpPr>
          <p:cNvPr id="2" name="Téglalap 1"/>
          <p:cNvSpPr/>
          <p:nvPr/>
        </p:nvSpPr>
        <p:spPr>
          <a:xfrm>
            <a:off x="107132" y="545166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1600" dirty="0">
                <a:solidFill>
                  <a:srgbClr val="00B050"/>
                </a:solidFill>
              </a:rPr>
              <a:t>Az Északi-fok a norvégiai </a:t>
            </a:r>
            <a:r>
              <a:rPr lang="hu-HU" sz="1600" dirty="0" err="1">
                <a:solidFill>
                  <a:srgbClr val="00B050"/>
                </a:solidFill>
              </a:rPr>
              <a:t>Magerøya</a:t>
            </a:r>
            <a:r>
              <a:rPr lang="hu-HU" sz="1600" dirty="0">
                <a:solidFill>
                  <a:srgbClr val="00B050"/>
                </a:solidFill>
              </a:rPr>
              <a:t> szigeten található, magassága 307 m, és ebből a magasságból szinte függőleges sziklafal vezet le a Jeges-tengerig.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8733"/>
            <a:ext cx="3168352" cy="23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97082" y="172180"/>
            <a:ext cx="3790911" cy="1944215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érzések jelennek meg a második szakaszban?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4427984" y="172180"/>
            <a:ext cx="4464496" cy="64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buFontTx/>
              <a:buNone/>
            </a:pPr>
            <a:r>
              <a:rPr lang="hu-HU" altLang="hu-HU" kern="0" dirty="0">
                <a:latin typeface="Times New Roman" pitchFamily="18" charset="0"/>
                <a:cs typeface="Times New Roman" pitchFamily="18" charset="0"/>
              </a:rPr>
              <a:t>A második szakaszban a szeretetre, megértésre való igény jelenik meg. A szeretethez vezető útnak a megismeréssel kell kezdődnie, az őszinte, sokszor fájdalmas kitárulkozással, ennek eszköze a művészet, a versek.</a:t>
            </a:r>
          </a:p>
        </p:txBody>
      </p:sp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33567" y="2420888"/>
            <a:ext cx="40671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De, jaj, nem tudok így maradni,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 magam megmutatni,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Hogy látva lássanak.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Ezért minden: önkínzás, ének: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Szeretném, hogyha szeretnének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S lennék valakié,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Lennék valakié.</a:t>
            </a:r>
          </a:p>
        </p:txBody>
      </p:sp>
    </p:spTree>
    <p:extLst>
      <p:ext uri="{BB962C8B-B14F-4D97-AF65-F5344CB8AC3E}">
        <p14:creationId xmlns:p14="http://schemas.microsoft.com/office/powerpoint/2010/main" val="4420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2088232"/>
          </a:xfrm>
        </p:spPr>
        <p:txBody>
          <a:bodyPr/>
          <a:lstStyle/>
          <a:p>
            <a:pPr marL="0" algn="just">
              <a:buFontTx/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Ady Endre a vallásos meggyőződés és hitetlenség állapota között ingadozik. Sok versében ír Istenről, ezekre istenes versekként is hivatkoznak.</a:t>
            </a:r>
          </a:p>
        </p:txBody>
      </p:sp>
      <p:pic>
        <p:nvPicPr>
          <p:cNvPr id="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60483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87624" y="476672"/>
            <a:ext cx="691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600" b="1" dirty="0"/>
              <a:t>Ady Endre vallásos költészete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0201610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Elsőként </a:t>
            </a:r>
            <a:r>
              <a:rPr lang="hu-HU" altLang="hu-HU" i="1"/>
              <a:t>Az Illés szekerén</a:t>
            </a:r>
            <a:r>
              <a:rPr lang="hu-HU" altLang="hu-HU"/>
              <a:t> című kötetben (1908) alkotnak önálló ciklust, s 1912-ig minden verseskönyvében helyet kapnak.</a:t>
            </a:r>
          </a:p>
        </p:txBody>
      </p:sp>
      <p:pic>
        <p:nvPicPr>
          <p:cNvPr id="46083" name="Kép 3" descr="covers_110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08175"/>
            <a:ext cx="3276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artalom helye 2"/>
          <p:cNvSpPr>
            <a:spLocks noGrp="1"/>
          </p:cNvSpPr>
          <p:nvPr>
            <p:ph idx="1"/>
          </p:nvPr>
        </p:nvSpPr>
        <p:spPr>
          <a:xfrm>
            <a:off x="323850" y="0"/>
            <a:ext cx="3960813" cy="659765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 dirty="0"/>
              <a:t>A Sion-hegy alatt</a:t>
            </a:r>
          </a:p>
          <a:p>
            <a:pPr>
              <a:buFontTx/>
              <a:buNone/>
            </a:pPr>
            <a:endParaRPr lang="hu-HU" altLang="hu-HU" sz="1600" dirty="0"/>
          </a:p>
          <a:p>
            <a:pPr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Borzolt, fehér Isten-szakállal,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Tépetten, fázva fújt, szaladt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Az én Uram, a rég feledett,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Nyirkos, vak, őszi hajnalon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Valahol Sion-hegy alatt.</a:t>
            </a:r>
          </a:p>
          <a:p>
            <a:pPr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Egy nagy harang volt a kabátja,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Piros </a:t>
            </a:r>
            <a:r>
              <a:rPr lang="hu-HU" altLang="hu-HU" sz="1800" dirty="0" err="1">
                <a:solidFill>
                  <a:srgbClr val="00B050"/>
                </a:solidFill>
              </a:rPr>
              <a:t>betükkel</a:t>
            </a:r>
            <a:r>
              <a:rPr lang="hu-HU" altLang="hu-HU" sz="1800" dirty="0">
                <a:solidFill>
                  <a:srgbClr val="00B050"/>
                </a:solidFill>
              </a:rPr>
              <a:t> foltozott,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Bús és kopott volt az öreg Úr,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Paskolta, verte a ködöt,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 err="1">
                <a:solidFill>
                  <a:srgbClr val="00B050"/>
                </a:solidFill>
              </a:rPr>
              <a:t>Rórátéra</a:t>
            </a:r>
            <a:r>
              <a:rPr lang="hu-HU" altLang="hu-HU" sz="1800" dirty="0">
                <a:solidFill>
                  <a:srgbClr val="00B050"/>
                </a:solidFill>
              </a:rPr>
              <a:t> harangozott.</a:t>
            </a:r>
          </a:p>
          <a:p>
            <a:pPr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Lámpás volt reszkető kezemben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És rongyolt lelkemben a Hit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eszemben a régi </a:t>
            </a:r>
            <a:r>
              <a:rPr lang="hu-HU" altLang="hu-HU" sz="1800" dirty="0" err="1">
                <a:solidFill>
                  <a:srgbClr val="00B050"/>
                </a:solidFill>
              </a:rPr>
              <a:t>ifjuság</a:t>
            </a:r>
            <a:r>
              <a:rPr lang="hu-HU" altLang="hu-HU" sz="1800" dirty="0">
                <a:solidFill>
                  <a:srgbClr val="00B050"/>
                </a:solidFill>
              </a:rPr>
              <a:t>: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Éreztem az Isten-szagot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kerestem akkor valakit.</a:t>
            </a:r>
          </a:p>
          <a:p>
            <a:pPr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Megvárt ott, a Sion-hegy alján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lángoltak, égtek a kövek.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Harangozott és simogatott,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Bekönnyezte az arcomat,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Jó volt, kegyes volt az öreg.</a:t>
            </a:r>
          </a:p>
        </p:txBody>
      </p:sp>
      <p:sp>
        <p:nvSpPr>
          <p:cNvPr id="47107" name="Téglalap 3"/>
          <p:cNvSpPr>
            <a:spLocks noChangeArrowheads="1"/>
          </p:cNvSpPr>
          <p:nvPr/>
        </p:nvSpPr>
        <p:spPr bwMode="auto">
          <a:xfrm>
            <a:off x="4572000" y="836613"/>
            <a:ext cx="457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Ráncos, vén kezét megcsókoltam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jajgatva törtem az eszem: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"Hogy hívnak téged, szép öreg Úr,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Kihez mondottam sok imát?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Jaj, </a:t>
            </a:r>
            <a:r>
              <a:rPr lang="hu-HU" altLang="hu-HU" sz="1800" dirty="0" err="1">
                <a:solidFill>
                  <a:srgbClr val="00B050"/>
                </a:solidFill>
              </a:rPr>
              <a:t>jaj</a:t>
            </a:r>
            <a:r>
              <a:rPr lang="hu-HU" altLang="hu-HU" sz="1800" dirty="0">
                <a:solidFill>
                  <a:srgbClr val="00B050"/>
                </a:solidFill>
              </a:rPr>
              <a:t>, </a:t>
            </a:r>
            <a:r>
              <a:rPr lang="hu-HU" altLang="hu-HU" sz="1800" dirty="0" err="1">
                <a:solidFill>
                  <a:srgbClr val="00B050"/>
                </a:solidFill>
              </a:rPr>
              <a:t>jaj</a:t>
            </a:r>
            <a:r>
              <a:rPr lang="hu-HU" altLang="hu-HU" sz="1800" dirty="0">
                <a:solidFill>
                  <a:srgbClr val="00B050"/>
                </a:solidFill>
              </a:rPr>
              <a:t>, nem emlékezem."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"Halottan visszajöttem hozzád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Én, az életben kárhozott.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Csak tudnék egy gyermeki imát."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Ő nézett reám szomorún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harangozott, </a:t>
            </a:r>
            <a:r>
              <a:rPr lang="hu-HU" altLang="hu-HU" sz="1800" dirty="0" err="1">
                <a:solidFill>
                  <a:srgbClr val="00B050"/>
                </a:solidFill>
              </a:rPr>
              <a:t>harangozott</a:t>
            </a:r>
            <a:r>
              <a:rPr lang="hu-HU" altLang="hu-HU" sz="1800" dirty="0">
                <a:solidFill>
                  <a:srgbClr val="00B05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"Csak nagyszerű nevedet tudnám."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Ő várt, </a:t>
            </a:r>
            <a:r>
              <a:rPr lang="hu-HU" altLang="hu-HU" sz="1800" dirty="0" err="1">
                <a:solidFill>
                  <a:srgbClr val="00B050"/>
                </a:solidFill>
              </a:rPr>
              <a:t>várt</a:t>
            </a:r>
            <a:r>
              <a:rPr lang="hu-HU" altLang="hu-HU" sz="1800" dirty="0">
                <a:solidFill>
                  <a:srgbClr val="00B050"/>
                </a:solidFill>
              </a:rPr>
              <a:t> s aztán fölszaladt.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Minden lépése zsoltár-ütem: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Halotti zsoltár. S én ülök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Sírván a Sion-hegy alatt.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Ady második verseskötete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362950" cy="1727200"/>
          </a:xfrm>
        </p:spPr>
        <p:txBody>
          <a:bodyPr/>
          <a:lstStyle/>
          <a:p>
            <a:pPr algn="just" eaLnBrk="1" hangingPunct="1"/>
            <a:r>
              <a:rPr lang="hu-HU" altLang="hu-HU" sz="2800" dirty="0"/>
              <a:t>Négy nagyváradi évében összesen hat olyan verset írt, a </a:t>
            </a:r>
            <a:r>
              <a:rPr lang="hu-HU" altLang="hu-HU" sz="2800" b="1" dirty="0"/>
              <a:t>Még egyszer (1903)</a:t>
            </a:r>
            <a:r>
              <a:rPr lang="hu-HU" altLang="hu-HU" sz="2800" dirty="0"/>
              <a:t> kötetbe, amelyet az </a:t>
            </a:r>
            <a:r>
              <a:rPr lang="hu-HU" altLang="hu-HU" sz="2800" b="1" dirty="0"/>
              <a:t>Új versekbe </a:t>
            </a:r>
            <a:r>
              <a:rPr lang="hu-HU" altLang="hu-HU" sz="2800" dirty="0"/>
              <a:t>is felvételre érdemesített</a:t>
            </a:r>
            <a:r>
              <a:rPr lang="hu-HU" altLang="hu-HU" sz="2800" dirty="0">
                <a:solidFill>
                  <a:srgbClr val="00B050"/>
                </a:solidFill>
              </a:rPr>
              <a:t>. A hangnem sokkal sötétebb, a képek szimbolistábbak, a kötet atmoszférája tele van halállal, kétellyel és belső küzdelemmel.</a:t>
            </a:r>
          </a:p>
        </p:txBody>
      </p:sp>
      <p:pic>
        <p:nvPicPr>
          <p:cNvPr id="10244" name="Picture 4" descr="354px-HUF_500_1975_obve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221163"/>
            <a:ext cx="5472112" cy="2471737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404813"/>
            <a:ext cx="4824412" cy="60483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2400" dirty="0">
                <a:solidFill>
                  <a:srgbClr val="00B050"/>
                </a:solidFill>
              </a:rPr>
              <a:t>Borzolt, fehér Isten-szakállal,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Tépetten, fázva fújt, szaladt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Az én Uram, a rég feledett,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Nyirkos, vak, őszi hajnalon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Valahol Sion-hegy alatt.</a:t>
            </a:r>
          </a:p>
          <a:p>
            <a:pPr>
              <a:buFontTx/>
              <a:buNone/>
              <a:defRPr/>
            </a:pPr>
            <a:r>
              <a:rPr lang="hu-HU" sz="2400" dirty="0">
                <a:solidFill>
                  <a:srgbClr val="00B050"/>
                </a:solidFill>
              </a:rPr>
              <a:t>Egy nagy harang volt a kabátja,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Piros </a:t>
            </a:r>
            <a:r>
              <a:rPr lang="hu-HU" sz="2400" dirty="0" err="1">
                <a:solidFill>
                  <a:srgbClr val="00B050"/>
                </a:solidFill>
              </a:rPr>
              <a:t>betükkel</a:t>
            </a:r>
            <a:r>
              <a:rPr lang="hu-HU" sz="2400" dirty="0">
                <a:solidFill>
                  <a:srgbClr val="00B050"/>
                </a:solidFill>
              </a:rPr>
              <a:t> foltozott,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Bús és kopott volt az öreg Úr,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Paskolta, verte a ködöt,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 err="1">
                <a:solidFill>
                  <a:srgbClr val="00B050"/>
                </a:solidFill>
              </a:rPr>
              <a:t>Rórátéra</a:t>
            </a:r>
            <a:r>
              <a:rPr lang="hu-HU" sz="2400" dirty="0">
                <a:solidFill>
                  <a:srgbClr val="00B050"/>
                </a:solidFill>
              </a:rPr>
              <a:t> harangozott.</a:t>
            </a:r>
          </a:p>
          <a:p>
            <a:pPr>
              <a:buFontTx/>
              <a:buNone/>
              <a:defRPr/>
            </a:pPr>
            <a:r>
              <a:rPr lang="hu-HU" sz="2400" dirty="0">
                <a:solidFill>
                  <a:srgbClr val="00B050"/>
                </a:solidFill>
              </a:rPr>
              <a:t>Lámpás volt reszkető kezemben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És rongyolt lelkemben a Hit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S eszemben a régi </a:t>
            </a:r>
            <a:r>
              <a:rPr lang="hu-HU" sz="2400" dirty="0" err="1">
                <a:solidFill>
                  <a:srgbClr val="00B050"/>
                </a:solidFill>
              </a:rPr>
              <a:t>ifjuság</a:t>
            </a:r>
            <a:r>
              <a:rPr lang="hu-HU" sz="2400" dirty="0">
                <a:solidFill>
                  <a:srgbClr val="00B050"/>
                </a:solidFill>
              </a:rPr>
              <a:t>: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Éreztem az Isten-szagot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S kerestem akkor valakit.</a:t>
            </a:r>
          </a:p>
          <a:p>
            <a:pPr>
              <a:buFontTx/>
              <a:buNone/>
              <a:defRPr/>
            </a:pPr>
            <a:endParaRPr lang="hu-HU" dirty="0"/>
          </a:p>
        </p:txBody>
      </p:sp>
      <p:sp>
        <p:nvSpPr>
          <p:cNvPr id="50179" name="Szövegdoboz 3"/>
          <p:cNvSpPr txBox="1">
            <a:spLocks noChangeArrowheads="1"/>
          </p:cNvSpPr>
          <p:nvPr/>
        </p:nvSpPr>
        <p:spPr bwMode="auto">
          <a:xfrm>
            <a:off x="5292725" y="404813"/>
            <a:ext cx="34559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00B050"/>
                </a:solidFill>
              </a:rPr>
              <a:t>Milyen istenkép jelenik meg a versben?</a:t>
            </a:r>
          </a:p>
        </p:txBody>
      </p:sp>
      <p:sp>
        <p:nvSpPr>
          <p:cNvPr id="50180" name="Szövegdoboz 4"/>
          <p:cNvSpPr txBox="1">
            <a:spLocks noChangeArrowheads="1"/>
          </p:cNvSpPr>
          <p:nvPr/>
        </p:nvSpPr>
        <p:spPr bwMode="auto">
          <a:xfrm>
            <a:off x="5219700" y="3357563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00B050"/>
                </a:solidFill>
              </a:rPr>
              <a:t>Milyen hangulata van a vers első szakaszának?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6000"/>
              <a:t>A cím</a:t>
            </a:r>
          </a:p>
          <a:p>
            <a:pPr>
              <a:buFontTx/>
              <a:buNone/>
            </a:pPr>
            <a:r>
              <a:rPr lang="hu-HU" altLang="hu-HU"/>
              <a:t>A hegy a különböző vallásokban az istenek lakhelyét jelentette (Olympos, Valhalla). </a:t>
            </a:r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r>
              <a:rPr lang="hu-HU" altLang="hu-HU"/>
              <a:t>Mózes a Sion-hegyen (Sínai) vette át a tízparancsolatot.</a:t>
            </a:r>
          </a:p>
        </p:txBody>
      </p:sp>
      <p:pic>
        <p:nvPicPr>
          <p:cNvPr id="4" name="Kép 3" descr="PercyJackson_Oly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48958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images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59769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 hegy tehát az a hely, ahol az ember a természetfölöttivel kapcsolatot tud teremteni.</a:t>
            </a:r>
          </a:p>
        </p:txBody>
      </p:sp>
      <p:pic>
        <p:nvPicPr>
          <p:cNvPr id="49155" name="Kép 3" descr="letölté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90713"/>
            <a:ext cx="665956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 versben Isten fehér szakállas öregúrként jelenik meg. Ez az istenkép leginkább a gyermekkorra jellemző.</a:t>
            </a:r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r>
              <a:rPr lang="hu-HU" altLang="hu-HU" i="1"/>
              <a:t>„Az én Uram, a rég feledett” </a:t>
            </a:r>
            <a:r>
              <a:rPr lang="hu-HU" altLang="hu-HU"/>
              <a:t>ismét a gyermekkori hitre utal, ami már hiányzik.</a:t>
            </a:r>
          </a:p>
        </p:txBody>
      </p:sp>
      <p:pic>
        <p:nvPicPr>
          <p:cNvPr id="4" name="Kép 3" descr="Cima_da_Conegliano,_God_the_Fa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58340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Az istenkép nem idealizált, az Úr öltözete kopott, szakálla borzas.</a:t>
            </a:r>
          </a:p>
        </p:txBody>
      </p:sp>
      <p:pic>
        <p:nvPicPr>
          <p:cNvPr id="52227" name="Kép 3" descr="images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6265863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9275"/>
            <a:ext cx="4546600" cy="57927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2000" dirty="0">
                <a:solidFill>
                  <a:srgbClr val="00B050"/>
                </a:solidFill>
              </a:rPr>
              <a:t>Megvárt ott, a Sion-hegy alján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 lángoltak, égtek a kövek.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Harangozott és simogatott,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Bekönnyezte az arcomat,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Jó volt, kegyes volt az öreg</a:t>
            </a:r>
          </a:p>
          <a:p>
            <a:pPr>
              <a:buFontTx/>
              <a:buNone/>
              <a:defRPr/>
            </a:pPr>
            <a:r>
              <a:rPr lang="hu-HU" sz="2000" dirty="0">
                <a:solidFill>
                  <a:srgbClr val="00B050"/>
                </a:solidFill>
              </a:rPr>
              <a:t>Ráncos, vén kezét megcsókoltam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 jajgatva törtem az eszem: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"Hogy hívnak téged, szép öreg Úr,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Kihez mondottam sok imát?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Jaj, </a:t>
            </a:r>
            <a:r>
              <a:rPr lang="hu-HU" sz="2000" dirty="0" err="1">
                <a:solidFill>
                  <a:srgbClr val="00B050"/>
                </a:solidFill>
              </a:rPr>
              <a:t>jaj</a:t>
            </a:r>
            <a:r>
              <a:rPr lang="hu-HU" sz="2000" dirty="0">
                <a:solidFill>
                  <a:srgbClr val="00B050"/>
                </a:solidFill>
              </a:rPr>
              <a:t>, </a:t>
            </a:r>
            <a:r>
              <a:rPr lang="hu-HU" sz="2000" dirty="0" err="1">
                <a:solidFill>
                  <a:srgbClr val="00B050"/>
                </a:solidFill>
              </a:rPr>
              <a:t>jaj</a:t>
            </a:r>
            <a:r>
              <a:rPr lang="hu-HU" sz="2000" dirty="0">
                <a:solidFill>
                  <a:srgbClr val="00B050"/>
                </a:solidFill>
              </a:rPr>
              <a:t>, nem emlékezem.„</a:t>
            </a:r>
          </a:p>
          <a:p>
            <a:pPr>
              <a:buFontTx/>
              <a:buNone/>
              <a:defRPr/>
            </a:pPr>
            <a:r>
              <a:rPr lang="hu-HU" sz="2000" dirty="0">
                <a:solidFill>
                  <a:srgbClr val="00B050"/>
                </a:solidFill>
              </a:rPr>
              <a:t>"Halottan visszajöttem hozzád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Én, az életben kárhozott.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Csak tudnék egy gyermeki imát."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Ő nézett reám szomorún</a:t>
            </a:r>
            <a:br>
              <a:rPr lang="hu-HU" sz="2000" dirty="0">
                <a:solidFill>
                  <a:srgbClr val="00B050"/>
                </a:solidFill>
              </a:rPr>
            </a:br>
            <a:r>
              <a:rPr lang="hu-HU" sz="2000" dirty="0">
                <a:solidFill>
                  <a:srgbClr val="00B050"/>
                </a:solidFill>
              </a:rPr>
              <a:t>S harangozott, </a:t>
            </a:r>
            <a:r>
              <a:rPr lang="hu-HU" sz="2000" dirty="0" err="1">
                <a:solidFill>
                  <a:srgbClr val="00B050"/>
                </a:solidFill>
              </a:rPr>
              <a:t>harangozott</a:t>
            </a:r>
            <a:r>
              <a:rPr lang="hu-HU" sz="2000" dirty="0">
                <a:solidFill>
                  <a:srgbClr val="00B050"/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hu-HU" sz="2000" dirty="0"/>
          </a:p>
        </p:txBody>
      </p:sp>
      <p:sp>
        <p:nvSpPr>
          <p:cNvPr id="53251" name="Szövegdoboz 3"/>
          <p:cNvSpPr txBox="1">
            <a:spLocks noChangeArrowheads="1"/>
          </p:cNvSpPr>
          <p:nvPr/>
        </p:nvSpPr>
        <p:spPr bwMode="auto">
          <a:xfrm>
            <a:off x="4716463" y="333375"/>
            <a:ext cx="4248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solidFill>
                  <a:srgbClr val="00B050"/>
                </a:solidFill>
              </a:rPr>
              <a:t>Miért nem jön létre a találkozás a lírai én és az Isten között?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artalom helye 2"/>
          <p:cNvSpPr>
            <a:spLocks noGrp="1"/>
          </p:cNvSpPr>
          <p:nvPr>
            <p:ph idx="1"/>
          </p:nvPr>
        </p:nvSpPr>
        <p:spPr>
          <a:xfrm>
            <a:off x="323528" y="188913"/>
            <a:ext cx="8568952" cy="5937250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altLang="hu-HU" dirty="0"/>
              <a:t>Létrejön a találkozás, azonban ez még nem egymásra találás. Az Isten cselekvő személyként jelenik meg, leszállt, kapcsolatot keres, most már a másikon volna a sor.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22854"/>
            <a:ext cx="3495988" cy="4280802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1754460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altLang="hu-HU" dirty="0"/>
              <a:t>A lírai én azonban hiába próbálkozik, az egykor még élő kapcsolatot feleleveníteni, sikertelen marad próbálkozása.</a:t>
            </a:r>
          </a:p>
        </p:txBody>
      </p:sp>
      <p:pic>
        <p:nvPicPr>
          <p:cNvPr id="55299" name="Kép 3" descr="83465_969391843_b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43100"/>
            <a:ext cx="272573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artalom helye 2"/>
          <p:cNvSpPr>
            <a:spLocks noGrp="1"/>
          </p:cNvSpPr>
          <p:nvPr>
            <p:ph idx="1"/>
          </p:nvPr>
        </p:nvSpPr>
        <p:spPr>
          <a:xfrm>
            <a:off x="323850" y="476250"/>
            <a:ext cx="8445500" cy="5794375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altLang="hu-HU" dirty="0"/>
              <a:t>A 7. versszak a találkozás végérvényes meghiúsulását fejezi ki. Az első versszak kereső, reménykedő szereplője az utolsó versszakban passzívvá válik (ül, sírván)</a:t>
            </a:r>
          </a:p>
        </p:txBody>
      </p:sp>
      <p:pic>
        <p:nvPicPr>
          <p:cNvPr id="56323" name="Kép 3" descr="letölté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37449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008063"/>
          </a:xfrm>
        </p:spPr>
        <p:txBody>
          <a:bodyPr/>
          <a:lstStyle/>
          <a:p>
            <a:pPr marL="0" indent="0">
              <a:buNone/>
            </a:pPr>
            <a:r>
              <a:rPr lang="hu-HU" altLang="hu-HU" b="1" dirty="0"/>
              <a:t>ADY ENDRE: IMÁDSÁG HÁBORÚ UTÁN</a:t>
            </a:r>
          </a:p>
          <a:p>
            <a:endParaRPr lang="hu-HU" altLang="hu-HU" b="1" dirty="0"/>
          </a:p>
          <a:p>
            <a:pPr>
              <a:buFontTx/>
              <a:buNone/>
            </a:pPr>
            <a:endParaRPr lang="hu-HU" altLang="hu-HU" b="1" dirty="0"/>
          </a:p>
          <a:p>
            <a:pPr>
              <a:buFontTx/>
              <a:buNone/>
            </a:pPr>
            <a:endParaRPr lang="hu-HU" altLang="hu-HU" sz="1200" dirty="0"/>
          </a:p>
        </p:txBody>
      </p:sp>
      <p:sp>
        <p:nvSpPr>
          <p:cNvPr id="57347" name="Téglalap 2"/>
          <p:cNvSpPr>
            <a:spLocks noChangeArrowheads="1"/>
          </p:cNvSpPr>
          <p:nvPr/>
        </p:nvSpPr>
        <p:spPr bwMode="auto">
          <a:xfrm>
            <a:off x="5076825" y="1700213"/>
            <a:ext cx="4067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Két rohanó lábam egykoron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Térdig gázolt a vérben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most nézd, Uram, nincs nekem lábam,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Csak térdem van, csak térdem.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Nem harcolok és nem csókolok,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Elszáradt már az ajkam,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száraz karó a két karom már,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Uram, nézz végig rajtam.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Uram, láss meg Te is engemet,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Mindennek vége, vége.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Békíts ki Magaddal s magammal,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Hiszen Te vagy a Béke.</a:t>
            </a:r>
          </a:p>
        </p:txBody>
      </p:sp>
      <p:sp>
        <p:nvSpPr>
          <p:cNvPr id="57348" name="Téglalap 3"/>
          <p:cNvSpPr>
            <a:spLocks noChangeArrowheads="1"/>
          </p:cNvSpPr>
          <p:nvPr/>
        </p:nvSpPr>
        <p:spPr bwMode="auto">
          <a:xfrm>
            <a:off x="250825" y="1700213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Uram, háborúból jövök én,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Mindennek vége, vége: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Békíts ki Magaddal s magammal,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Hiszen Te vagy a Béke.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Nézd: tüzes daganat a </a:t>
            </a:r>
            <a:r>
              <a:rPr lang="hu-HU" altLang="hu-HU" sz="1800" dirty="0" err="1">
                <a:solidFill>
                  <a:srgbClr val="00B050"/>
                </a:solidFill>
              </a:rPr>
              <a:t>szivem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 nincs ami nyugtot adjon.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Csókolj egy csókot a </a:t>
            </a:r>
            <a:r>
              <a:rPr lang="hu-HU" altLang="hu-HU" sz="1800" dirty="0" err="1">
                <a:solidFill>
                  <a:srgbClr val="00B050"/>
                </a:solidFill>
              </a:rPr>
              <a:t>szivemre</a:t>
            </a:r>
            <a:r>
              <a:rPr lang="hu-HU" altLang="hu-HU" sz="1800" dirty="0">
                <a:solidFill>
                  <a:srgbClr val="00B050"/>
                </a:solidFill>
              </a:rPr>
              <a:t>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Hogy egy kicsit lohadjon.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B050"/>
                </a:solidFill>
              </a:rPr>
              <a:t>Lecsukódtak bús, nagy szemeim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Számára a világnak,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Nincs már nekik látni valójuk,</a:t>
            </a:r>
            <a:br>
              <a:rPr lang="hu-HU" altLang="hu-HU" sz="1800" dirty="0">
                <a:solidFill>
                  <a:srgbClr val="00B050"/>
                </a:solidFill>
              </a:rPr>
            </a:br>
            <a:r>
              <a:rPr lang="hu-HU" altLang="hu-HU" sz="1800" dirty="0">
                <a:solidFill>
                  <a:srgbClr val="00B050"/>
                </a:solidFill>
              </a:rPr>
              <a:t>Csak Téged, Téged látnak.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5410</Words>
  <Application>Microsoft Office PowerPoint</Application>
  <PresentationFormat>Diavetítés a képernyőre (4:3 oldalarány)</PresentationFormat>
  <Paragraphs>763</Paragraphs>
  <Slides>143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143</vt:i4>
      </vt:variant>
    </vt:vector>
  </HeadingPairs>
  <TitlesOfParts>
    <vt:vector size="147" baseType="lpstr">
      <vt:lpstr>Arial</vt:lpstr>
      <vt:lpstr>Calibri</vt:lpstr>
      <vt:lpstr>Times New Roman</vt:lpstr>
      <vt:lpstr>Alapértelmezett terv</vt:lpstr>
      <vt:lpstr>Ady Endre </vt:lpstr>
      <vt:lpstr>Ady Endre élete I</vt:lpstr>
      <vt:lpstr>PowerPoint-bemutató</vt:lpstr>
      <vt:lpstr>PowerPoint-bemutató</vt:lpstr>
      <vt:lpstr>Ady Endre élete II: első kötete</vt:lpstr>
      <vt:lpstr>PowerPoint-bemutató</vt:lpstr>
      <vt:lpstr>Ady publicisztikája Nagyváradon</vt:lpstr>
      <vt:lpstr>PowerPoint-bemutató</vt:lpstr>
      <vt:lpstr>Ady második verseskötete</vt:lpstr>
      <vt:lpstr>A Léda-szerelem</vt:lpstr>
      <vt:lpstr>PowerPoint-bemutató</vt:lpstr>
      <vt:lpstr>PowerPoint-bemutató</vt:lpstr>
      <vt:lpstr>PowerPoint-bemutató</vt:lpstr>
      <vt:lpstr>PowerPoint-bemutató</vt:lpstr>
      <vt:lpstr>PowerPoint-bemutató</vt:lpstr>
      <vt:lpstr>Új versek (1906)</vt:lpstr>
      <vt:lpstr>PowerPoint-bemutató</vt:lpstr>
      <vt:lpstr>PowerPoint-bemutató</vt:lpstr>
      <vt:lpstr>PowerPoint-bemutató</vt:lpstr>
      <vt:lpstr>PowerPoint-bemutató</vt:lpstr>
      <vt:lpstr>Új vizeken járok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Ady Endre tájköltészete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Ady Endre szerelmi költészete</vt:lpstr>
      <vt:lpstr>PowerPoint-bemutató</vt:lpstr>
      <vt:lpstr>Léda-versek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Lédával a bálban </vt:lpstr>
      <vt:lpstr>PowerPoint-bemutató</vt:lpstr>
      <vt:lpstr>PowerPoint-bemutató</vt:lpstr>
      <vt:lpstr>PowerPoint-bemutató</vt:lpstr>
      <vt:lpstr>Harc a Nagyúrral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Kocsi-út az éjszakában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Sem utódja, sem boldog őse... </vt:lpstr>
      <vt:lpstr>PowerPoint-bemutató</vt:lpstr>
      <vt:lpstr>PowerPoint-bemutató</vt:lpstr>
      <vt:lpstr>Hány szakaszból áll a vers? Milyen viszony van a szakaszok között?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Ady Endre</dc:title>
  <dc:creator>Péter</dc:creator>
  <cp:lastModifiedBy>Peter</cp:lastModifiedBy>
  <cp:revision>161</cp:revision>
  <dcterms:created xsi:type="dcterms:W3CDTF">2009-02-22T18:00:30Z</dcterms:created>
  <dcterms:modified xsi:type="dcterms:W3CDTF">2019-06-03T20:34:14Z</dcterms:modified>
</cp:coreProperties>
</file>